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League Gothic" charset="1" panose="00000500000000000000"/>
      <p:regular r:id="rId22"/>
    </p:embeddedFont>
    <p:embeddedFont>
      <p:font typeface="Muli" charset="1" panose="000005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 Id="rId7" Target="../media/image1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21368" b="-34532"/>
            </a:stretch>
          </a:blipFill>
        </p:spPr>
      </p:sp>
      <p:sp>
        <p:nvSpPr>
          <p:cNvPr name="TextBox 3" id="3"/>
          <p:cNvSpPr txBox="true"/>
          <p:nvPr/>
        </p:nvSpPr>
        <p:spPr>
          <a:xfrm rot="0">
            <a:off x="2314586" y="4273591"/>
            <a:ext cx="13658828" cy="2757668"/>
          </a:xfrm>
          <a:prstGeom prst="rect">
            <a:avLst/>
          </a:prstGeom>
        </p:spPr>
        <p:txBody>
          <a:bodyPr anchor="t" rtlCol="false" tIns="0" lIns="0" bIns="0" rIns="0">
            <a:spAutoFit/>
          </a:bodyPr>
          <a:lstStyle/>
          <a:p>
            <a:pPr algn="ctr">
              <a:lnSpc>
                <a:spcPts val="21482"/>
              </a:lnSpc>
            </a:pPr>
            <a:r>
              <a:rPr lang="en-US" sz="18680">
                <a:solidFill>
                  <a:srgbClr val="FFFFFF"/>
                </a:solidFill>
                <a:latin typeface="League Gothic"/>
                <a:ea typeface="League Gothic"/>
                <a:cs typeface="League Gothic"/>
                <a:sym typeface="League Gothic"/>
              </a:rPr>
              <a:t>BANK ANALYTICS</a:t>
            </a:r>
          </a:p>
        </p:txBody>
      </p:sp>
      <p:sp>
        <p:nvSpPr>
          <p:cNvPr name="TextBox 4" id="4"/>
          <p:cNvSpPr txBox="true"/>
          <p:nvPr/>
        </p:nvSpPr>
        <p:spPr>
          <a:xfrm rot="0">
            <a:off x="6635899" y="9654225"/>
            <a:ext cx="5264084" cy="304800"/>
          </a:xfrm>
          <a:prstGeom prst="rect">
            <a:avLst/>
          </a:prstGeom>
        </p:spPr>
        <p:txBody>
          <a:bodyPr anchor="t" rtlCol="false" tIns="0" lIns="0" bIns="0" rIns="0">
            <a:spAutoFit/>
          </a:bodyPr>
          <a:lstStyle/>
          <a:p>
            <a:pPr algn="ctr">
              <a:lnSpc>
                <a:spcPts val="2610"/>
              </a:lnSpc>
            </a:pPr>
            <a:r>
              <a:rPr lang="en-US" sz="1800" spc="379">
                <a:solidFill>
                  <a:srgbClr val="F4D314"/>
                </a:solidFill>
                <a:latin typeface="Muli"/>
                <a:ea typeface="Muli"/>
                <a:cs typeface="Muli"/>
                <a:sym typeface="Muli"/>
              </a:rPr>
              <a:t>3 OCTOBER, 2025</a:t>
            </a:r>
          </a:p>
        </p:txBody>
      </p:sp>
      <p:sp>
        <p:nvSpPr>
          <p:cNvPr name="TextBox 5" id="5"/>
          <p:cNvSpPr txBox="true"/>
          <p:nvPr/>
        </p:nvSpPr>
        <p:spPr>
          <a:xfrm rot="0">
            <a:off x="4953633" y="3561233"/>
            <a:ext cx="8380734" cy="626634"/>
          </a:xfrm>
          <a:prstGeom prst="rect">
            <a:avLst/>
          </a:prstGeom>
        </p:spPr>
        <p:txBody>
          <a:bodyPr anchor="t" rtlCol="false" tIns="0" lIns="0" bIns="0" rIns="0">
            <a:spAutoFit/>
          </a:bodyPr>
          <a:lstStyle/>
          <a:p>
            <a:pPr algn="ctr">
              <a:lnSpc>
                <a:spcPts val="5217"/>
              </a:lnSpc>
            </a:pPr>
            <a:r>
              <a:rPr lang="en-US" sz="3598" spc="539">
                <a:solidFill>
                  <a:srgbClr val="F4D314"/>
                </a:solidFill>
                <a:latin typeface="Muli"/>
                <a:ea typeface="Muli"/>
                <a:cs typeface="Muli"/>
                <a:sym typeface="Muli"/>
              </a:rPr>
              <a:t>EXCELR</a:t>
            </a:r>
          </a:p>
        </p:txBody>
      </p:sp>
      <p:sp>
        <p:nvSpPr>
          <p:cNvPr name="TextBox 6" id="6"/>
          <p:cNvSpPr txBox="true"/>
          <p:nvPr/>
        </p:nvSpPr>
        <p:spPr>
          <a:xfrm rot="0">
            <a:off x="6511958" y="990600"/>
            <a:ext cx="5264084" cy="304800"/>
          </a:xfrm>
          <a:prstGeom prst="rect">
            <a:avLst/>
          </a:prstGeom>
        </p:spPr>
        <p:txBody>
          <a:bodyPr anchor="t" rtlCol="false" tIns="0" lIns="0" bIns="0" rIns="0">
            <a:spAutoFit/>
          </a:bodyPr>
          <a:lstStyle/>
          <a:p>
            <a:pPr algn="ctr">
              <a:lnSpc>
                <a:spcPts val="2610"/>
              </a:lnSpc>
            </a:pPr>
            <a:r>
              <a:rPr lang="en-US" sz="1800" spc="379">
                <a:solidFill>
                  <a:srgbClr val="FFFFFF"/>
                </a:solidFill>
                <a:latin typeface="Muli"/>
                <a:ea typeface="Muli"/>
                <a:cs typeface="Muli"/>
                <a:sym typeface="Muli"/>
              </a:rPr>
              <a:t>PRESENTATION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2212648" y="2035345"/>
            <a:ext cx="14162657" cy="7222955"/>
          </a:xfrm>
          <a:custGeom>
            <a:avLst/>
            <a:gdLst/>
            <a:ahLst/>
            <a:cxnLst/>
            <a:rect r="r" b="b" t="t" l="l"/>
            <a:pathLst>
              <a:path h="7222955" w="14162657">
                <a:moveTo>
                  <a:pt x="0" y="0"/>
                </a:moveTo>
                <a:lnTo>
                  <a:pt x="14162657" y="0"/>
                </a:lnTo>
                <a:lnTo>
                  <a:pt x="14162657" y="7222955"/>
                </a:lnTo>
                <a:lnTo>
                  <a:pt x="0" y="7222955"/>
                </a:lnTo>
                <a:lnTo>
                  <a:pt x="0" y="0"/>
                </a:lnTo>
                <a:close/>
              </a:path>
            </a:pathLst>
          </a:custGeom>
          <a:blipFill>
            <a:blip r:embed="rId3"/>
            <a:stretch>
              <a:fillRect l="0" t="0" r="0" b="0"/>
            </a:stretch>
          </a:blipFill>
        </p:spPr>
      </p:sp>
      <p:sp>
        <p:nvSpPr>
          <p:cNvPr name="TextBox 4" id="4"/>
          <p:cNvSpPr txBox="true"/>
          <p:nvPr/>
        </p:nvSpPr>
        <p:spPr>
          <a:xfrm rot="0">
            <a:off x="6968179" y="1047750"/>
            <a:ext cx="4055592" cy="835759"/>
          </a:xfrm>
          <a:prstGeom prst="rect">
            <a:avLst/>
          </a:prstGeom>
        </p:spPr>
        <p:txBody>
          <a:bodyPr anchor="t" rtlCol="false" tIns="0" lIns="0" bIns="0" rIns="0">
            <a:spAutoFit/>
          </a:bodyPr>
          <a:lstStyle/>
          <a:p>
            <a:pPr algn="l">
              <a:lnSpc>
                <a:spcPts val="6459"/>
              </a:lnSpc>
            </a:pPr>
            <a:r>
              <a:rPr lang="en-US" sz="5617">
                <a:solidFill>
                  <a:srgbClr val="F4D314"/>
                </a:solidFill>
                <a:latin typeface="League Gothic"/>
                <a:ea typeface="League Gothic"/>
                <a:cs typeface="League Gothic"/>
                <a:sym typeface="League Gothic"/>
              </a:rPr>
              <a:t>TABLEAU DASHOARD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300493" y="1028700"/>
            <a:ext cx="15687014" cy="8039595"/>
          </a:xfrm>
          <a:custGeom>
            <a:avLst/>
            <a:gdLst/>
            <a:ahLst/>
            <a:cxnLst/>
            <a:rect r="r" b="b" t="t" l="l"/>
            <a:pathLst>
              <a:path h="8039595" w="15687014">
                <a:moveTo>
                  <a:pt x="0" y="0"/>
                </a:moveTo>
                <a:lnTo>
                  <a:pt x="15687014" y="0"/>
                </a:lnTo>
                <a:lnTo>
                  <a:pt x="15687014" y="8039595"/>
                </a:lnTo>
                <a:lnTo>
                  <a:pt x="0" y="8039595"/>
                </a:lnTo>
                <a:lnTo>
                  <a:pt x="0" y="0"/>
                </a:lnTo>
                <a:close/>
              </a:path>
            </a:pathLst>
          </a:custGeom>
          <a:blipFill>
            <a:blip r:embed="rId3"/>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6132799" y="3086100"/>
            <a:ext cx="5231930" cy="4542204"/>
          </a:xfrm>
          <a:custGeom>
            <a:avLst/>
            <a:gdLst/>
            <a:ahLst/>
            <a:cxnLst/>
            <a:rect r="r" b="b" t="t" l="l"/>
            <a:pathLst>
              <a:path h="4542204" w="5231930">
                <a:moveTo>
                  <a:pt x="0" y="0"/>
                </a:moveTo>
                <a:lnTo>
                  <a:pt x="5231930" y="0"/>
                </a:lnTo>
                <a:lnTo>
                  <a:pt x="5231930" y="4542204"/>
                </a:lnTo>
                <a:lnTo>
                  <a:pt x="0" y="4542204"/>
                </a:lnTo>
                <a:lnTo>
                  <a:pt x="0" y="0"/>
                </a:lnTo>
                <a:close/>
              </a:path>
            </a:pathLst>
          </a:custGeom>
          <a:blipFill>
            <a:blip r:embed="rId3"/>
            <a:stretch>
              <a:fillRect l="0" t="0" r="0" b="-2304"/>
            </a:stretch>
          </a:blipFill>
        </p:spPr>
      </p:sp>
      <p:sp>
        <p:nvSpPr>
          <p:cNvPr name="Freeform 4" id="4"/>
          <p:cNvSpPr/>
          <p:nvPr/>
        </p:nvSpPr>
        <p:spPr>
          <a:xfrm flipH="false" flipV="false" rot="0">
            <a:off x="623926" y="5765006"/>
            <a:ext cx="4869598" cy="4114800"/>
          </a:xfrm>
          <a:custGeom>
            <a:avLst/>
            <a:gdLst/>
            <a:ahLst/>
            <a:cxnLst/>
            <a:rect r="r" b="b" t="t" l="l"/>
            <a:pathLst>
              <a:path h="4114800" w="4869598">
                <a:moveTo>
                  <a:pt x="0" y="0"/>
                </a:moveTo>
                <a:lnTo>
                  <a:pt x="4869598" y="0"/>
                </a:lnTo>
                <a:lnTo>
                  <a:pt x="4869598" y="4114800"/>
                </a:lnTo>
                <a:lnTo>
                  <a:pt x="0" y="4114800"/>
                </a:lnTo>
                <a:lnTo>
                  <a:pt x="0" y="0"/>
                </a:lnTo>
                <a:close/>
              </a:path>
            </a:pathLst>
          </a:custGeom>
          <a:blipFill>
            <a:blip r:embed="rId4"/>
            <a:stretch>
              <a:fillRect l="0" t="0" r="-24340" b="0"/>
            </a:stretch>
          </a:blipFill>
        </p:spPr>
      </p:sp>
      <p:sp>
        <p:nvSpPr>
          <p:cNvPr name="Freeform 5" id="5"/>
          <p:cNvSpPr/>
          <p:nvPr/>
        </p:nvSpPr>
        <p:spPr>
          <a:xfrm flipH="false" flipV="false" rot="0">
            <a:off x="623926" y="1028700"/>
            <a:ext cx="4869598" cy="4369071"/>
          </a:xfrm>
          <a:custGeom>
            <a:avLst/>
            <a:gdLst/>
            <a:ahLst/>
            <a:cxnLst/>
            <a:rect r="r" b="b" t="t" l="l"/>
            <a:pathLst>
              <a:path h="4369071" w="4869598">
                <a:moveTo>
                  <a:pt x="0" y="0"/>
                </a:moveTo>
                <a:lnTo>
                  <a:pt x="4869598" y="0"/>
                </a:lnTo>
                <a:lnTo>
                  <a:pt x="4869598" y="4369071"/>
                </a:lnTo>
                <a:lnTo>
                  <a:pt x="0" y="4369071"/>
                </a:lnTo>
                <a:lnTo>
                  <a:pt x="0" y="0"/>
                </a:lnTo>
                <a:close/>
              </a:path>
            </a:pathLst>
          </a:custGeom>
          <a:blipFill>
            <a:blip r:embed="rId5"/>
            <a:stretch>
              <a:fillRect l="0" t="0" r="-11852" b="0"/>
            </a:stretch>
          </a:blipFill>
        </p:spPr>
      </p:sp>
      <p:sp>
        <p:nvSpPr>
          <p:cNvPr name="Freeform 6" id="6"/>
          <p:cNvSpPr/>
          <p:nvPr/>
        </p:nvSpPr>
        <p:spPr>
          <a:xfrm flipH="false" flipV="false" rot="0">
            <a:off x="12004004" y="1028700"/>
            <a:ext cx="5813699" cy="6905377"/>
          </a:xfrm>
          <a:custGeom>
            <a:avLst/>
            <a:gdLst/>
            <a:ahLst/>
            <a:cxnLst/>
            <a:rect r="r" b="b" t="t" l="l"/>
            <a:pathLst>
              <a:path h="6905377" w="5813699">
                <a:moveTo>
                  <a:pt x="0" y="0"/>
                </a:moveTo>
                <a:lnTo>
                  <a:pt x="5813699" y="0"/>
                </a:lnTo>
                <a:lnTo>
                  <a:pt x="5813699" y="6905377"/>
                </a:lnTo>
                <a:lnTo>
                  <a:pt x="0" y="6905377"/>
                </a:lnTo>
                <a:lnTo>
                  <a:pt x="0" y="0"/>
                </a:lnTo>
                <a:close/>
              </a:path>
            </a:pathLst>
          </a:custGeom>
          <a:blipFill>
            <a:blip r:embed="rId6"/>
            <a:stretch>
              <a:fillRect l="0" t="0" r="0" b="-791"/>
            </a:stretch>
          </a:blipFill>
        </p:spPr>
      </p:sp>
      <p:sp>
        <p:nvSpPr>
          <p:cNvPr name="Freeform 7" id="7"/>
          <p:cNvSpPr/>
          <p:nvPr/>
        </p:nvSpPr>
        <p:spPr>
          <a:xfrm flipH="false" flipV="false" rot="0">
            <a:off x="12004004" y="8394752"/>
            <a:ext cx="5929610" cy="1485054"/>
          </a:xfrm>
          <a:custGeom>
            <a:avLst/>
            <a:gdLst/>
            <a:ahLst/>
            <a:cxnLst/>
            <a:rect r="r" b="b" t="t" l="l"/>
            <a:pathLst>
              <a:path h="1485054" w="5929610">
                <a:moveTo>
                  <a:pt x="0" y="0"/>
                </a:moveTo>
                <a:lnTo>
                  <a:pt x="5929610" y="0"/>
                </a:lnTo>
                <a:lnTo>
                  <a:pt x="5929610" y="1485054"/>
                </a:lnTo>
                <a:lnTo>
                  <a:pt x="0" y="1485054"/>
                </a:lnTo>
                <a:lnTo>
                  <a:pt x="0" y="0"/>
                </a:lnTo>
                <a:close/>
              </a:path>
            </a:pathLst>
          </a:custGeom>
          <a:blipFill>
            <a:blip r:embed="rId7"/>
            <a:stretch>
              <a:fillRect l="0" t="0" r="0" b="0"/>
            </a:stretch>
          </a:blipFill>
        </p:spPr>
      </p:sp>
      <p:sp>
        <p:nvSpPr>
          <p:cNvPr name="TextBox 8" id="8"/>
          <p:cNvSpPr txBox="true"/>
          <p:nvPr/>
        </p:nvSpPr>
        <p:spPr>
          <a:xfrm rot="0">
            <a:off x="8119457" y="359003"/>
            <a:ext cx="2049087" cy="2412364"/>
          </a:xfrm>
          <a:prstGeom prst="rect">
            <a:avLst/>
          </a:prstGeom>
        </p:spPr>
        <p:txBody>
          <a:bodyPr anchor="t" rtlCol="false" tIns="0" lIns="0" bIns="0" rIns="0">
            <a:spAutoFit/>
          </a:bodyPr>
          <a:lstStyle/>
          <a:p>
            <a:pPr algn="ctr">
              <a:lnSpc>
                <a:spcPts val="4723"/>
              </a:lnSpc>
            </a:pPr>
            <a:r>
              <a:rPr lang="en-US" sz="4107">
                <a:solidFill>
                  <a:srgbClr val="F4D314"/>
                </a:solidFill>
                <a:latin typeface="League Gothic"/>
                <a:ea typeface="League Gothic"/>
                <a:cs typeface="League Gothic"/>
                <a:sym typeface="League Gothic"/>
              </a:rPr>
              <a:t>SQL QUERIES</a:t>
            </a:r>
          </a:p>
          <a:p>
            <a:pPr algn="ctr">
              <a:lnSpc>
                <a:spcPts val="4723"/>
              </a:lnSpc>
            </a:pPr>
            <a:r>
              <a:rPr lang="en-US" sz="4107">
                <a:solidFill>
                  <a:srgbClr val="F4D314"/>
                </a:solidFill>
                <a:latin typeface="League Gothic"/>
                <a:ea typeface="League Gothic"/>
                <a:cs typeface="League Gothic"/>
                <a:sym typeface="League Gothic"/>
              </a:rPr>
              <a:t>FOR</a:t>
            </a:r>
          </a:p>
          <a:p>
            <a:pPr algn="ctr">
              <a:lnSpc>
                <a:spcPts val="4723"/>
              </a:lnSpc>
            </a:pPr>
            <a:r>
              <a:rPr lang="en-US" sz="4107">
                <a:solidFill>
                  <a:srgbClr val="F4D314"/>
                </a:solidFill>
                <a:latin typeface="League Gothic"/>
                <a:ea typeface="League Gothic"/>
                <a:cs typeface="League Gothic"/>
                <a:sym typeface="League Gothic"/>
              </a:rPr>
              <a:t>LOAN ANALYTICS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0035355" y="3107419"/>
            <a:ext cx="7223945" cy="6131323"/>
          </a:xfrm>
          <a:custGeom>
            <a:avLst/>
            <a:gdLst/>
            <a:ahLst/>
            <a:cxnLst/>
            <a:rect r="r" b="b" t="t" l="l"/>
            <a:pathLst>
              <a:path h="6131323" w="7223945">
                <a:moveTo>
                  <a:pt x="0" y="0"/>
                </a:moveTo>
                <a:lnTo>
                  <a:pt x="7223945" y="0"/>
                </a:lnTo>
                <a:lnTo>
                  <a:pt x="7223945" y="6131323"/>
                </a:lnTo>
                <a:lnTo>
                  <a:pt x="0" y="6131323"/>
                </a:lnTo>
                <a:lnTo>
                  <a:pt x="0" y="0"/>
                </a:lnTo>
                <a:close/>
              </a:path>
            </a:pathLst>
          </a:custGeom>
          <a:blipFill>
            <a:blip r:embed="rId3"/>
            <a:stretch>
              <a:fillRect l="0" t="0" r="0" b="0"/>
            </a:stretch>
          </a:blipFill>
        </p:spPr>
      </p:sp>
      <p:sp>
        <p:nvSpPr>
          <p:cNvPr name="Freeform 4" id="4"/>
          <p:cNvSpPr/>
          <p:nvPr/>
        </p:nvSpPr>
        <p:spPr>
          <a:xfrm flipH="false" flipV="false" rot="0">
            <a:off x="544980" y="3107419"/>
            <a:ext cx="7766715" cy="6150881"/>
          </a:xfrm>
          <a:custGeom>
            <a:avLst/>
            <a:gdLst/>
            <a:ahLst/>
            <a:cxnLst/>
            <a:rect r="r" b="b" t="t" l="l"/>
            <a:pathLst>
              <a:path h="6150881" w="7766715">
                <a:moveTo>
                  <a:pt x="0" y="0"/>
                </a:moveTo>
                <a:lnTo>
                  <a:pt x="7766716" y="0"/>
                </a:lnTo>
                <a:lnTo>
                  <a:pt x="7766716" y="6150881"/>
                </a:lnTo>
                <a:lnTo>
                  <a:pt x="0" y="6150881"/>
                </a:lnTo>
                <a:lnTo>
                  <a:pt x="0" y="0"/>
                </a:lnTo>
                <a:close/>
              </a:path>
            </a:pathLst>
          </a:custGeom>
          <a:blipFill>
            <a:blip r:embed="rId4"/>
            <a:stretch>
              <a:fillRect l="0" t="0" r="0" b="0"/>
            </a:stretch>
          </a:blipFill>
        </p:spPr>
      </p:sp>
      <p:sp>
        <p:nvSpPr>
          <p:cNvPr name="TextBox 5" id="5"/>
          <p:cNvSpPr txBox="true"/>
          <p:nvPr/>
        </p:nvSpPr>
        <p:spPr>
          <a:xfrm rot="0">
            <a:off x="7991692" y="382233"/>
            <a:ext cx="2304615" cy="2412364"/>
          </a:xfrm>
          <a:prstGeom prst="rect">
            <a:avLst/>
          </a:prstGeom>
        </p:spPr>
        <p:txBody>
          <a:bodyPr anchor="t" rtlCol="false" tIns="0" lIns="0" bIns="0" rIns="0">
            <a:spAutoFit/>
          </a:bodyPr>
          <a:lstStyle/>
          <a:p>
            <a:pPr algn="ctr">
              <a:lnSpc>
                <a:spcPts val="4723"/>
              </a:lnSpc>
            </a:pPr>
            <a:r>
              <a:rPr lang="en-US" sz="4107">
                <a:solidFill>
                  <a:srgbClr val="F4D314"/>
                </a:solidFill>
                <a:latin typeface="League Gothic"/>
                <a:ea typeface="League Gothic"/>
                <a:cs typeface="League Gothic"/>
                <a:sym typeface="League Gothic"/>
              </a:rPr>
              <a:t>SQL QUERIES</a:t>
            </a:r>
          </a:p>
          <a:p>
            <a:pPr algn="ctr">
              <a:lnSpc>
                <a:spcPts val="4723"/>
              </a:lnSpc>
            </a:pPr>
            <a:r>
              <a:rPr lang="en-US" sz="4107">
                <a:solidFill>
                  <a:srgbClr val="F4D314"/>
                </a:solidFill>
                <a:latin typeface="League Gothic"/>
                <a:ea typeface="League Gothic"/>
                <a:cs typeface="League Gothic"/>
                <a:sym typeface="League Gothic"/>
              </a:rPr>
              <a:t>FOR</a:t>
            </a:r>
          </a:p>
          <a:p>
            <a:pPr algn="ctr">
              <a:lnSpc>
                <a:spcPts val="4723"/>
              </a:lnSpc>
            </a:pPr>
            <a:r>
              <a:rPr lang="en-US" sz="4107">
                <a:solidFill>
                  <a:srgbClr val="F4D314"/>
                </a:solidFill>
                <a:latin typeface="League Gothic"/>
                <a:ea typeface="League Gothic"/>
                <a:cs typeface="League Gothic"/>
                <a:sym typeface="League Gothic"/>
              </a:rPr>
              <a:t>CREDIT  &amp; DEBIT  ANALYTICS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1381190" y="2197243"/>
            <a:ext cx="15525620" cy="7271512"/>
          </a:xfrm>
          <a:prstGeom prst="rect">
            <a:avLst/>
          </a:prstGeom>
        </p:spPr>
        <p:txBody>
          <a:bodyPr anchor="t" rtlCol="false" tIns="0" lIns="0" bIns="0" rIns="0">
            <a:spAutoFit/>
          </a:bodyPr>
          <a:lstStyle/>
          <a:p>
            <a:pPr algn="just" marL="496569" indent="-248284" lvl="1">
              <a:lnSpc>
                <a:spcPts val="3403"/>
              </a:lnSpc>
              <a:buFont typeface="Arial"/>
              <a:buChar char="•"/>
            </a:pPr>
            <a:r>
              <a:rPr lang="en-US" sz="2299" spc="59">
                <a:solidFill>
                  <a:srgbClr val="F4D314"/>
                </a:solidFill>
                <a:latin typeface="Muli"/>
                <a:ea typeface="Muli"/>
                <a:cs typeface="Muli"/>
                <a:sym typeface="Muli"/>
              </a:rPr>
              <a:t>STRO</a:t>
            </a:r>
            <a:r>
              <a:rPr lang="en-US" sz="2299" spc="59">
                <a:solidFill>
                  <a:srgbClr val="F4D314"/>
                </a:solidFill>
                <a:latin typeface="Muli"/>
                <a:ea typeface="Muli"/>
                <a:cs typeface="Muli"/>
                <a:sym typeface="Muli"/>
              </a:rPr>
              <a:t>ng Repayment Pe</a:t>
            </a:r>
            <a:r>
              <a:rPr lang="en-US" sz="2299" spc="59">
                <a:solidFill>
                  <a:srgbClr val="F4D314"/>
                </a:solidFill>
                <a:latin typeface="Muli"/>
                <a:ea typeface="Muli"/>
                <a:cs typeface="Muli"/>
                <a:sym typeface="Muli"/>
              </a:rPr>
              <a:t>RFORMANCE</a:t>
            </a:r>
            <a:r>
              <a:rPr lang="en-US" sz="2299" spc="59">
                <a:solidFill>
                  <a:srgbClr val="F4D314"/>
                </a:solidFill>
                <a:latin typeface="Muli"/>
                <a:ea typeface="Muli"/>
                <a:cs typeface="Muli"/>
                <a:sym typeface="Muli"/>
              </a:rPr>
              <a:t>: </a:t>
            </a:r>
            <a:r>
              <a:rPr lang="en-US" sz="2299" spc="59">
                <a:solidFill>
                  <a:srgbClr val="FFFFFF"/>
                </a:solidFill>
                <a:latin typeface="Muli"/>
                <a:ea typeface="Muli"/>
                <a:cs typeface="Muli"/>
                <a:sym typeface="Muli"/>
              </a:rPr>
              <a:t>TOTAL COLLECTION (₹43M) EXCEEDS THE TOTAL LOAN AMOUNT FUNDED (₹43M), INDICATING EFFECTIVE REPAYMENT.</a:t>
            </a:r>
          </a:p>
          <a:p>
            <a:pPr algn="just" marL="496569" indent="-248284" lvl="1">
              <a:lnSpc>
                <a:spcPts val="3403"/>
              </a:lnSpc>
              <a:buFont typeface="Arial"/>
              <a:buChar char="•"/>
            </a:pPr>
            <a:r>
              <a:rPr lang="en-US" sz="2299" spc="59">
                <a:solidFill>
                  <a:srgbClr val="F4D314"/>
                </a:solidFill>
                <a:latin typeface="Muli"/>
                <a:ea typeface="Muli"/>
                <a:cs typeface="Muli"/>
                <a:sym typeface="Muli"/>
              </a:rPr>
              <a:t>LOW DEFAULT RISK:</a:t>
            </a:r>
            <a:r>
              <a:rPr lang="en-US" sz="2299" spc="59">
                <a:solidFill>
                  <a:srgbClr val="FFFFFF"/>
                </a:solidFill>
                <a:latin typeface="Muli"/>
                <a:ea typeface="Muli"/>
                <a:cs typeface="Muli"/>
                <a:sym typeface="Muli"/>
              </a:rPr>
              <a:t> DEFAULT LOAN RATE IS JUST 0.03, SHOWING MINIMAL RISK IN THE PORTFOLIO.</a:t>
            </a:r>
          </a:p>
          <a:p>
            <a:pPr algn="just" marL="496569" indent="-248284" lvl="1">
              <a:lnSpc>
                <a:spcPts val="3403"/>
              </a:lnSpc>
              <a:buFont typeface="Arial"/>
              <a:buChar char="•"/>
            </a:pPr>
            <a:r>
              <a:rPr lang="en-US" sz="2299" spc="59">
                <a:solidFill>
                  <a:srgbClr val="F4D314"/>
                </a:solidFill>
                <a:latin typeface="Muli"/>
                <a:ea typeface="Muli"/>
                <a:cs typeface="Muli"/>
                <a:sym typeface="Muli"/>
              </a:rPr>
              <a:t>AG</a:t>
            </a:r>
            <a:r>
              <a:rPr lang="en-US" sz="2299" spc="59">
                <a:solidFill>
                  <a:srgbClr val="F4D314"/>
                </a:solidFill>
                <a:latin typeface="Muli"/>
                <a:ea typeface="Muli"/>
                <a:cs typeface="Muli"/>
                <a:sym typeface="Muli"/>
              </a:rPr>
              <a:t>E GROU</a:t>
            </a:r>
            <a:r>
              <a:rPr lang="en-US" sz="2299" spc="59">
                <a:solidFill>
                  <a:srgbClr val="F4D314"/>
                </a:solidFill>
                <a:latin typeface="Muli"/>
                <a:ea typeface="Muli"/>
                <a:cs typeface="Muli"/>
                <a:sym typeface="Muli"/>
              </a:rPr>
              <a:t>P DISTRIBUTION: </a:t>
            </a:r>
            <a:r>
              <a:rPr lang="en-US" sz="2299" spc="59">
                <a:solidFill>
                  <a:srgbClr val="FFFFFF"/>
                </a:solidFill>
                <a:latin typeface="Muli"/>
                <a:ea typeface="Muli"/>
                <a:cs typeface="Muli"/>
                <a:sym typeface="Muli"/>
              </a:rPr>
              <a:t>MAJORITY OF LOANS ARE HELD BY BORROWERS AGED 31–45 (45%), FOLLOWED BY 18–30 (25%), SUGGESTING A YOUNG-TO-MID CAREER BORROWER BASE.</a:t>
            </a:r>
          </a:p>
          <a:p>
            <a:pPr algn="just" marL="496569" indent="-248284" lvl="1">
              <a:lnSpc>
                <a:spcPts val="3403"/>
              </a:lnSpc>
              <a:buFont typeface="Arial"/>
              <a:buChar char="•"/>
            </a:pPr>
            <a:r>
              <a:rPr lang="en-US" sz="2299" spc="59">
                <a:solidFill>
                  <a:srgbClr val="F4D314"/>
                </a:solidFill>
                <a:latin typeface="Muli"/>
                <a:ea typeface="Muli"/>
                <a:cs typeface="Muli"/>
                <a:sym typeface="Muli"/>
              </a:rPr>
              <a:t>DELINQ</a:t>
            </a:r>
            <a:r>
              <a:rPr lang="en-US" sz="2299" spc="59">
                <a:solidFill>
                  <a:srgbClr val="F4D314"/>
                </a:solidFill>
                <a:latin typeface="Muli"/>
                <a:ea typeface="Muli"/>
                <a:cs typeface="Muli"/>
                <a:sym typeface="Muli"/>
              </a:rPr>
              <a:t>UENCY OVERVIEW: </a:t>
            </a:r>
            <a:r>
              <a:rPr lang="en-US" sz="2299" spc="59">
                <a:solidFill>
                  <a:srgbClr val="FFFFFF"/>
                </a:solidFill>
                <a:latin typeface="Muli"/>
                <a:ea typeface="Muli"/>
                <a:cs typeface="Muli"/>
                <a:sym typeface="Muli"/>
              </a:rPr>
              <a:t>ONLY 0.3K CLIENTS ARE DELINQUENT OUT OF 3K, REINFORCING STRONG REPAYMENT BEHAVIOR.</a:t>
            </a:r>
          </a:p>
          <a:p>
            <a:pPr algn="just" marL="496569" indent="-248284" lvl="1">
              <a:lnSpc>
                <a:spcPts val="3403"/>
              </a:lnSpc>
              <a:buFont typeface="Arial"/>
              <a:buChar char="•"/>
            </a:pPr>
            <a:r>
              <a:rPr lang="en-US" sz="2299" spc="59">
                <a:solidFill>
                  <a:srgbClr val="F4D314"/>
                </a:solidFill>
                <a:latin typeface="Muli"/>
                <a:ea typeface="Muli"/>
                <a:cs typeface="Muli"/>
                <a:sym typeface="Muli"/>
              </a:rPr>
              <a:t>LOAN GROWTH TREND:</a:t>
            </a:r>
            <a:r>
              <a:rPr lang="en-US" sz="2299" spc="59">
                <a:solidFill>
                  <a:srgbClr val="FFFFFF"/>
                </a:solidFill>
                <a:latin typeface="Muli"/>
                <a:ea typeface="Muli"/>
                <a:cs typeface="Muli"/>
                <a:sym typeface="Muli"/>
              </a:rPr>
              <a:t> DISBURSEMENTS HAVE STEADILY INCREASED FROM FY 2018 TO FY 2021, SIGNALING PORTFOLIO EXPANSION.</a:t>
            </a:r>
          </a:p>
          <a:p>
            <a:pPr algn="just" marL="496569" indent="-248284" lvl="1">
              <a:lnSpc>
                <a:spcPts val="3403"/>
              </a:lnSpc>
              <a:buFont typeface="Arial"/>
              <a:buChar char="•"/>
            </a:pPr>
            <a:r>
              <a:rPr lang="en-US" sz="2299" spc="59">
                <a:solidFill>
                  <a:srgbClr val="F4D314"/>
                </a:solidFill>
                <a:latin typeface="Muli"/>
                <a:ea typeface="Muli"/>
                <a:cs typeface="Muli"/>
                <a:sym typeface="Muli"/>
              </a:rPr>
              <a:t>CREDIT GRADE SPREAD: </a:t>
            </a:r>
            <a:r>
              <a:rPr lang="en-US" sz="2299" spc="59">
                <a:solidFill>
                  <a:srgbClr val="FFFFFF"/>
                </a:solidFill>
                <a:latin typeface="Muli"/>
                <a:ea typeface="Muli"/>
                <a:cs typeface="Muli"/>
                <a:sym typeface="Muli"/>
              </a:rPr>
              <a:t>HIGHER LOAN AMOUNTS ARE ASSOCIATED WITH LOWER CREDIT GRADES (GRADE G: ₹10.3M), INDICATING RISKIER LENDING.</a:t>
            </a:r>
          </a:p>
          <a:p>
            <a:pPr algn="just" marL="496569" indent="-248284" lvl="1">
              <a:lnSpc>
                <a:spcPts val="3403"/>
              </a:lnSpc>
              <a:buFont typeface="Arial"/>
              <a:buChar char="•"/>
            </a:pPr>
            <a:r>
              <a:rPr lang="en-US" sz="2299" spc="59">
                <a:solidFill>
                  <a:srgbClr val="F4D314"/>
                </a:solidFill>
                <a:latin typeface="Muli"/>
                <a:ea typeface="Muli"/>
                <a:cs typeface="Muli"/>
                <a:sym typeface="Muli"/>
              </a:rPr>
              <a:t>DEMOGRAPHIC &amp; PURPOSE INSIGHTS: </a:t>
            </a:r>
            <a:r>
              <a:rPr lang="en-US" sz="2299" spc="59">
                <a:solidFill>
                  <a:srgbClr val="FFFFFF"/>
                </a:solidFill>
                <a:latin typeface="Muli"/>
                <a:ea typeface="Muli"/>
                <a:cs typeface="Muli"/>
                <a:sym typeface="Muli"/>
              </a:rPr>
              <a:t>LOANS ARE DIVERSIFIED ACROSS RELIGIONS AND PURPOSE CATEGORIES, WITH NOTABLE ALLOCATIONS TO PRODUCTION AND EDUCATION.</a:t>
            </a:r>
          </a:p>
          <a:p>
            <a:pPr algn="just" marL="496569" indent="-248284" lvl="1">
              <a:lnSpc>
                <a:spcPts val="3403"/>
              </a:lnSpc>
              <a:buFont typeface="Arial"/>
              <a:buChar char="•"/>
            </a:pPr>
            <a:r>
              <a:rPr lang="en-US" sz="2299" spc="59">
                <a:solidFill>
                  <a:srgbClr val="F4D314"/>
                </a:solidFill>
                <a:latin typeface="Muli"/>
                <a:ea typeface="Muli"/>
                <a:cs typeface="Muli"/>
                <a:sym typeface="Muli"/>
              </a:rPr>
              <a:t>GEO</a:t>
            </a:r>
            <a:r>
              <a:rPr lang="en-US" sz="2299" spc="59">
                <a:solidFill>
                  <a:srgbClr val="F4D314"/>
                </a:solidFill>
                <a:latin typeface="Muli"/>
                <a:ea typeface="Muli"/>
                <a:cs typeface="Muli"/>
                <a:sym typeface="Muli"/>
              </a:rPr>
              <a:t>GRAPHIC REACH:</a:t>
            </a:r>
            <a:r>
              <a:rPr lang="en-US" sz="2299" spc="59">
                <a:solidFill>
                  <a:srgbClr val="FFFFFF"/>
                </a:solidFill>
                <a:latin typeface="Muli"/>
                <a:ea typeface="Muli"/>
                <a:cs typeface="Muli"/>
                <a:sym typeface="Muli"/>
              </a:rPr>
              <a:t> LOANS ARE WIDELY DISTRIBUTED ACROSS INDIAN STATES, WITH INTENSITY VARYING BY REGION.</a:t>
            </a:r>
          </a:p>
          <a:p>
            <a:pPr algn="just">
              <a:lnSpc>
                <a:spcPts val="3403"/>
              </a:lnSpc>
            </a:pPr>
          </a:p>
          <a:p>
            <a:pPr algn="just">
              <a:lnSpc>
                <a:spcPts val="3403"/>
              </a:lnSpc>
            </a:pPr>
          </a:p>
        </p:txBody>
      </p:sp>
      <p:sp>
        <p:nvSpPr>
          <p:cNvPr name="TextBox 4" id="4"/>
          <p:cNvSpPr txBox="true"/>
          <p:nvPr/>
        </p:nvSpPr>
        <p:spPr>
          <a:xfrm rot="0">
            <a:off x="5559735" y="1047750"/>
            <a:ext cx="7168531" cy="835759"/>
          </a:xfrm>
          <a:prstGeom prst="rect">
            <a:avLst/>
          </a:prstGeom>
        </p:spPr>
        <p:txBody>
          <a:bodyPr anchor="t" rtlCol="false" tIns="0" lIns="0" bIns="0" rIns="0">
            <a:spAutoFit/>
          </a:bodyPr>
          <a:lstStyle/>
          <a:p>
            <a:pPr algn="l">
              <a:lnSpc>
                <a:spcPts val="6459"/>
              </a:lnSpc>
            </a:pPr>
            <a:r>
              <a:rPr lang="en-US" sz="5617">
                <a:solidFill>
                  <a:srgbClr val="F4D314"/>
                </a:solidFill>
                <a:latin typeface="League Gothic"/>
                <a:ea typeface="League Gothic"/>
                <a:cs typeface="League Gothic"/>
                <a:sym typeface="League Gothic"/>
              </a:rPr>
              <a:t>KEY INSIGHTS FOR LOAN DASHBOARD</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4446498" y="491132"/>
            <a:ext cx="9642389" cy="835759"/>
          </a:xfrm>
          <a:prstGeom prst="rect">
            <a:avLst/>
          </a:prstGeom>
        </p:spPr>
        <p:txBody>
          <a:bodyPr anchor="t" rtlCol="false" tIns="0" lIns="0" bIns="0" rIns="0">
            <a:spAutoFit/>
          </a:bodyPr>
          <a:lstStyle/>
          <a:p>
            <a:pPr algn="l">
              <a:lnSpc>
                <a:spcPts val="6459"/>
              </a:lnSpc>
            </a:pPr>
            <a:r>
              <a:rPr lang="en-US" sz="5617">
                <a:solidFill>
                  <a:srgbClr val="F4D314"/>
                </a:solidFill>
                <a:latin typeface="League Gothic"/>
                <a:ea typeface="League Gothic"/>
                <a:cs typeface="League Gothic"/>
                <a:sym typeface="League Gothic"/>
              </a:rPr>
              <a:t>KEY INSIGHTS FOR CREDIT &amp; DEBIT  DASHBOARD</a:t>
            </a:r>
          </a:p>
        </p:txBody>
      </p:sp>
      <p:sp>
        <p:nvSpPr>
          <p:cNvPr name="TextBox 4" id="4"/>
          <p:cNvSpPr txBox="true"/>
          <p:nvPr/>
        </p:nvSpPr>
        <p:spPr>
          <a:xfrm rot="0">
            <a:off x="1504883" y="1957572"/>
            <a:ext cx="15525620" cy="4699762"/>
          </a:xfrm>
          <a:prstGeom prst="rect">
            <a:avLst/>
          </a:prstGeom>
        </p:spPr>
        <p:txBody>
          <a:bodyPr anchor="t" rtlCol="false" tIns="0" lIns="0" bIns="0" rIns="0">
            <a:spAutoFit/>
          </a:bodyPr>
          <a:lstStyle/>
          <a:p>
            <a:pPr algn="just" marL="496569" indent="-248284" lvl="1">
              <a:lnSpc>
                <a:spcPts val="3403"/>
              </a:lnSpc>
              <a:buFont typeface="Arial"/>
              <a:buChar char="•"/>
            </a:pPr>
            <a:r>
              <a:rPr lang="en-US" sz="2299" spc="59">
                <a:solidFill>
                  <a:srgbClr val="F4D314"/>
                </a:solidFill>
                <a:latin typeface="Muli"/>
                <a:ea typeface="Muli"/>
                <a:cs typeface="Muli"/>
                <a:sym typeface="Muli"/>
              </a:rPr>
              <a:t>B</a:t>
            </a:r>
            <a:r>
              <a:rPr lang="en-US" sz="2299" spc="59">
                <a:solidFill>
                  <a:srgbClr val="F4D314"/>
                </a:solidFill>
                <a:latin typeface="Muli"/>
                <a:ea typeface="Muli"/>
                <a:cs typeface="Muli"/>
                <a:sym typeface="Muli"/>
              </a:rPr>
              <a:t>al</a:t>
            </a:r>
            <a:r>
              <a:rPr lang="en-US" sz="2299" spc="59">
                <a:solidFill>
                  <a:srgbClr val="F4D314"/>
                </a:solidFill>
                <a:latin typeface="Muli"/>
                <a:ea typeface="Muli"/>
                <a:cs typeface="Muli"/>
                <a:sym typeface="Muli"/>
              </a:rPr>
              <a:t>ANCED</a:t>
            </a:r>
            <a:r>
              <a:rPr lang="en-US" sz="2299" spc="59">
                <a:solidFill>
                  <a:srgbClr val="F4D314"/>
                </a:solidFill>
                <a:latin typeface="Muli"/>
                <a:ea typeface="Muli"/>
                <a:cs typeface="Muli"/>
                <a:sym typeface="Muli"/>
              </a:rPr>
              <a:t> </a:t>
            </a:r>
            <a:r>
              <a:rPr lang="en-US" sz="2299" spc="59">
                <a:solidFill>
                  <a:srgbClr val="F4D314"/>
                </a:solidFill>
                <a:latin typeface="Muli"/>
                <a:ea typeface="Muli"/>
                <a:cs typeface="Muli"/>
                <a:sym typeface="Muli"/>
              </a:rPr>
              <a:t>TRANSACTIONS: </a:t>
            </a:r>
            <a:r>
              <a:rPr lang="en-US" sz="2299" spc="59">
                <a:solidFill>
                  <a:srgbClr val="FFFFFF"/>
                </a:solidFill>
                <a:latin typeface="Muli"/>
                <a:ea typeface="Muli"/>
                <a:cs typeface="Muli"/>
                <a:sym typeface="Muli"/>
              </a:rPr>
              <a:t>CREDIT (₹128M) AND DEBIT (₹127M) AMOUNTS ARE NEARLY EQUAL, RESULTING IN A CREDIT-DEBIT RATIO OF 1.</a:t>
            </a:r>
          </a:p>
          <a:p>
            <a:pPr algn="just" marL="496569" indent="-248284" lvl="1">
              <a:lnSpc>
                <a:spcPts val="3403"/>
              </a:lnSpc>
              <a:buFont typeface="Arial"/>
              <a:buChar char="•"/>
            </a:pPr>
            <a:r>
              <a:rPr lang="en-US" sz="2299" spc="59">
                <a:solidFill>
                  <a:srgbClr val="F4D314"/>
                </a:solidFill>
                <a:latin typeface="Muli"/>
                <a:ea typeface="Muli"/>
                <a:cs typeface="Muli"/>
                <a:sym typeface="Muli"/>
              </a:rPr>
              <a:t>P</a:t>
            </a:r>
            <a:r>
              <a:rPr lang="en-US" sz="2299" spc="59">
                <a:solidFill>
                  <a:srgbClr val="F4D314"/>
                </a:solidFill>
                <a:latin typeface="Muli"/>
                <a:ea typeface="Muli"/>
                <a:cs typeface="Muli"/>
                <a:sym typeface="Muli"/>
              </a:rPr>
              <a:t>O</a:t>
            </a:r>
            <a:r>
              <a:rPr lang="en-US" sz="2299" spc="59">
                <a:solidFill>
                  <a:srgbClr val="F4D314"/>
                </a:solidFill>
                <a:latin typeface="Muli"/>
                <a:ea typeface="Muli"/>
                <a:cs typeface="Muli"/>
                <a:sym typeface="Muli"/>
              </a:rPr>
              <a:t>SITIVE NE</a:t>
            </a:r>
            <a:r>
              <a:rPr lang="en-US" sz="2299" spc="59">
                <a:solidFill>
                  <a:srgbClr val="F4D314"/>
                </a:solidFill>
                <a:latin typeface="Muli"/>
                <a:ea typeface="Muli"/>
                <a:cs typeface="Muli"/>
                <a:sym typeface="Muli"/>
              </a:rPr>
              <a:t>T FLOW: </a:t>
            </a:r>
            <a:r>
              <a:rPr lang="en-US" sz="2299" spc="59">
                <a:solidFill>
                  <a:srgbClr val="FFFFFF"/>
                </a:solidFill>
                <a:latin typeface="Muli"/>
                <a:ea typeface="Muli"/>
                <a:cs typeface="Muli"/>
                <a:sym typeface="Muli"/>
              </a:rPr>
              <a:t>NET TRANSACTION AMOUNT STA</a:t>
            </a:r>
            <a:r>
              <a:rPr lang="en-US" sz="2299" spc="59">
                <a:solidFill>
                  <a:srgbClr val="FFFFFF"/>
                </a:solidFill>
                <a:latin typeface="Muli"/>
                <a:ea typeface="Muli"/>
                <a:cs typeface="Muli"/>
                <a:sym typeface="Muli"/>
              </a:rPr>
              <a:t>ND</a:t>
            </a:r>
            <a:r>
              <a:rPr lang="en-US" sz="2299" spc="59">
                <a:solidFill>
                  <a:srgbClr val="FFFFFF"/>
                </a:solidFill>
                <a:latin typeface="Muli"/>
                <a:ea typeface="Muli"/>
                <a:cs typeface="Muli"/>
                <a:sym typeface="Muli"/>
              </a:rPr>
              <a:t>S AT ₹318K, INDICATING A SLIGHT SURPLUS IN DEPOSITS.</a:t>
            </a:r>
          </a:p>
          <a:p>
            <a:pPr algn="just" marL="496569" indent="-248284" lvl="1">
              <a:lnSpc>
                <a:spcPts val="3403"/>
              </a:lnSpc>
              <a:buFont typeface="Arial"/>
              <a:buChar char="•"/>
            </a:pPr>
            <a:r>
              <a:rPr lang="en-US" sz="2299" spc="59">
                <a:solidFill>
                  <a:srgbClr val="F4D314"/>
                </a:solidFill>
                <a:latin typeface="Muli"/>
                <a:ea typeface="Muli"/>
                <a:cs typeface="Muli"/>
                <a:sym typeface="Muli"/>
              </a:rPr>
              <a:t>BR</a:t>
            </a:r>
            <a:r>
              <a:rPr lang="en-US" sz="2299" spc="59">
                <a:solidFill>
                  <a:srgbClr val="F4D314"/>
                </a:solidFill>
                <a:latin typeface="Muli"/>
                <a:ea typeface="Muli"/>
                <a:cs typeface="Muli"/>
                <a:sym typeface="Muli"/>
              </a:rPr>
              <a:t>ANCH PERFORMANCE: </a:t>
            </a:r>
            <a:r>
              <a:rPr lang="en-US" sz="2299" spc="59">
                <a:solidFill>
                  <a:srgbClr val="FFFFFF"/>
                </a:solidFill>
                <a:latin typeface="Muli"/>
                <a:ea typeface="Muli"/>
                <a:cs typeface="Muli"/>
                <a:sym typeface="Muli"/>
              </a:rPr>
              <a:t>MAIN BRANCH LEADS WITH 42.38% OF TOTAL TRANSACTION VOLUME, FOLLOWED BY NORTH BRANCH (20.72%)</a:t>
            </a:r>
            <a:r>
              <a:rPr lang="en-US" sz="2299" spc="59">
                <a:solidFill>
                  <a:srgbClr val="F4D314"/>
                </a:solidFill>
                <a:latin typeface="Muli"/>
                <a:ea typeface="Muli"/>
                <a:cs typeface="Muli"/>
                <a:sym typeface="Muli"/>
              </a:rPr>
              <a:t>.</a:t>
            </a:r>
          </a:p>
          <a:p>
            <a:pPr algn="just" marL="496569" indent="-248284" lvl="1">
              <a:lnSpc>
                <a:spcPts val="3403"/>
              </a:lnSpc>
              <a:buFont typeface="Arial"/>
              <a:buChar char="•"/>
            </a:pPr>
            <a:r>
              <a:rPr lang="en-US" sz="2299" spc="59">
                <a:solidFill>
                  <a:srgbClr val="F4D314"/>
                </a:solidFill>
                <a:latin typeface="Muli"/>
                <a:ea typeface="Muli"/>
                <a:cs typeface="Muli"/>
                <a:sym typeface="Muli"/>
              </a:rPr>
              <a:t>CUSTOMER ACTIVITY: </a:t>
            </a:r>
            <a:r>
              <a:rPr lang="en-US" sz="2299" spc="59">
                <a:solidFill>
                  <a:srgbClr val="FFFFFF"/>
                </a:solidFill>
                <a:latin typeface="Muli"/>
                <a:ea typeface="Muli"/>
                <a:cs typeface="Muli"/>
                <a:sym typeface="Muli"/>
              </a:rPr>
              <a:t>CUSTOMERS LIKE WILLIAM CASH AND ASHLEY MADDOX SHOW HIGH ACCOUNT ACTIVITY RATIOS, SUGGESTING FREQUENT ENGAGEMENT.</a:t>
            </a:r>
          </a:p>
          <a:p>
            <a:pPr algn="just" marL="496569" indent="-248284" lvl="1">
              <a:lnSpc>
                <a:spcPts val="3403"/>
              </a:lnSpc>
              <a:buFont typeface="Arial"/>
              <a:buChar char="•"/>
            </a:pPr>
            <a:r>
              <a:rPr lang="en-US" sz="2299" spc="59">
                <a:solidFill>
                  <a:srgbClr val="F4D314"/>
                </a:solidFill>
                <a:latin typeface="Muli"/>
                <a:ea typeface="Muli"/>
                <a:cs typeface="Muli"/>
                <a:sym typeface="Muli"/>
              </a:rPr>
              <a:t>MONTHLY STABILITY:</a:t>
            </a:r>
            <a:r>
              <a:rPr lang="en-US" sz="2299" spc="59">
                <a:solidFill>
                  <a:srgbClr val="FFFFFF"/>
                </a:solidFill>
                <a:latin typeface="Muli"/>
                <a:ea typeface="Muli"/>
                <a:cs typeface="Muli"/>
                <a:sym typeface="Muli"/>
              </a:rPr>
              <a:t> TRANSACTION AMOUNTS REMAIN CONSISTENT ACROSS MONTHS, HOVERING AROUND ₹20M, INDICATING STABLE BANKING BEHAVIOR.</a:t>
            </a:r>
          </a:p>
          <a:p>
            <a:pPr algn="just">
              <a:lnSpc>
                <a:spcPts val="3403"/>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TextBox 3" id="3"/>
          <p:cNvSpPr txBox="true"/>
          <p:nvPr/>
        </p:nvSpPr>
        <p:spPr>
          <a:xfrm rot="0">
            <a:off x="2314586" y="4273591"/>
            <a:ext cx="13658828" cy="2757668"/>
          </a:xfrm>
          <a:prstGeom prst="rect">
            <a:avLst/>
          </a:prstGeom>
        </p:spPr>
        <p:txBody>
          <a:bodyPr anchor="t" rtlCol="false" tIns="0" lIns="0" bIns="0" rIns="0">
            <a:spAutoFit/>
          </a:bodyPr>
          <a:lstStyle/>
          <a:p>
            <a:pPr algn="ctr">
              <a:lnSpc>
                <a:spcPts val="21482"/>
              </a:lnSpc>
            </a:pPr>
            <a:r>
              <a:rPr lang="en-US" sz="18680">
                <a:solidFill>
                  <a:srgbClr val="FFFFFF"/>
                </a:solidFill>
                <a:latin typeface="League Gothic"/>
                <a:ea typeface="League Gothic"/>
                <a:cs typeface="League Gothic"/>
                <a:sym typeface="League Gothic"/>
              </a:rPr>
              <a:t>THANK YOU</a:t>
            </a:r>
          </a:p>
        </p:txBody>
      </p:sp>
      <p:sp>
        <p:nvSpPr>
          <p:cNvPr name="TextBox 4" id="4"/>
          <p:cNvSpPr txBox="true"/>
          <p:nvPr/>
        </p:nvSpPr>
        <p:spPr>
          <a:xfrm rot="0">
            <a:off x="4953633" y="3561233"/>
            <a:ext cx="8380734" cy="626634"/>
          </a:xfrm>
          <a:prstGeom prst="rect">
            <a:avLst/>
          </a:prstGeom>
        </p:spPr>
        <p:txBody>
          <a:bodyPr anchor="t" rtlCol="false" tIns="0" lIns="0" bIns="0" rIns="0">
            <a:spAutoFit/>
          </a:bodyPr>
          <a:lstStyle/>
          <a:p>
            <a:pPr algn="ctr">
              <a:lnSpc>
                <a:spcPts val="5217"/>
              </a:lnSpc>
            </a:pPr>
            <a:r>
              <a:rPr lang="en-US" sz="3598" spc="539">
                <a:solidFill>
                  <a:srgbClr val="F4D314"/>
                </a:solidFill>
                <a:latin typeface="Muli"/>
                <a:ea typeface="Muli"/>
                <a:cs typeface="Muli"/>
                <a:sym typeface="Muli"/>
              </a:rPr>
              <a:t>WE WANT TO SAY</a:t>
            </a:r>
          </a:p>
        </p:txBody>
      </p:sp>
      <p:sp>
        <p:nvSpPr>
          <p:cNvPr name="TextBox 5" id="5"/>
          <p:cNvSpPr txBox="true"/>
          <p:nvPr/>
        </p:nvSpPr>
        <p:spPr>
          <a:xfrm rot="0">
            <a:off x="7048816" y="6857932"/>
            <a:ext cx="4190367" cy="308554"/>
          </a:xfrm>
          <a:prstGeom prst="rect">
            <a:avLst/>
          </a:prstGeom>
        </p:spPr>
        <p:txBody>
          <a:bodyPr anchor="t" rtlCol="false" tIns="0" lIns="0" bIns="0" rIns="0">
            <a:spAutoFit/>
          </a:bodyPr>
          <a:lstStyle/>
          <a:p>
            <a:pPr algn="ctr">
              <a:lnSpc>
                <a:spcPts val="2608"/>
              </a:lnSpc>
            </a:pPr>
            <a:r>
              <a:rPr lang="en-US" sz="1799" spc="269">
                <a:solidFill>
                  <a:srgbClr val="FFFFFF"/>
                </a:solidFill>
                <a:latin typeface="Muli"/>
                <a:ea typeface="Muli"/>
                <a:cs typeface="Muli"/>
                <a:sym typeface="Muli"/>
              </a:rPr>
              <a:t>FOR YOUR ATTENTION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5624221" y="2593975"/>
            <a:ext cx="6715709" cy="6664325"/>
          </a:xfrm>
          <a:prstGeom prst="rect">
            <a:avLst/>
          </a:prstGeom>
        </p:spPr>
        <p:txBody>
          <a:bodyPr anchor="t" rtlCol="false" tIns="0" lIns="0" bIns="0" rIns="0">
            <a:spAutoFit/>
          </a:bodyPr>
          <a:lstStyle/>
          <a:p>
            <a:pPr algn="ctr">
              <a:lnSpc>
                <a:spcPts val="4059"/>
              </a:lnSpc>
            </a:pPr>
            <a:r>
              <a:rPr lang="en-US" sz="2799" spc="419">
                <a:solidFill>
                  <a:srgbClr val="F4D314"/>
                </a:solidFill>
                <a:latin typeface="Muli"/>
                <a:ea typeface="Muli"/>
                <a:cs typeface="Muli"/>
                <a:sym typeface="Muli"/>
              </a:rPr>
              <a:t>RANGAREDDYGARI BHARATHSIMHAREDDY</a:t>
            </a:r>
          </a:p>
          <a:p>
            <a:pPr algn="ctr">
              <a:lnSpc>
                <a:spcPts val="4059"/>
              </a:lnSpc>
            </a:pPr>
          </a:p>
          <a:p>
            <a:pPr algn="ctr">
              <a:lnSpc>
                <a:spcPts val="4059"/>
              </a:lnSpc>
            </a:pPr>
            <a:r>
              <a:rPr lang="en-US" sz="2799" spc="419">
                <a:solidFill>
                  <a:srgbClr val="F4D314"/>
                </a:solidFill>
                <a:latin typeface="Muli"/>
                <a:ea typeface="Muli"/>
                <a:cs typeface="Muli"/>
                <a:sym typeface="Muli"/>
              </a:rPr>
              <a:t>LAKSHMI LIKITHA</a:t>
            </a:r>
          </a:p>
          <a:p>
            <a:pPr algn="ctr">
              <a:lnSpc>
                <a:spcPts val="4059"/>
              </a:lnSpc>
            </a:pPr>
          </a:p>
          <a:p>
            <a:pPr algn="ctr">
              <a:lnSpc>
                <a:spcPts val="4059"/>
              </a:lnSpc>
            </a:pPr>
            <a:r>
              <a:rPr lang="en-US" sz="2799" spc="419">
                <a:solidFill>
                  <a:srgbClr val="F4D314"/>
                </a:solidFill>
                <a:latin typeface="Muli"/>
                <a:ea typeface="Muli"/>
                <a:cs typeface="Muli"/>
                <a:sym typeface="Muli"/>
              </a:rPr>
              <a:t>SHAIK INAYATHULLA</a:t>
            </a:r>
          </a:p>
          <a:p>
            <a:pPr algn="ctr">
              <a:lnSpc>
                <a:spcPts val="4059"/>
              </a:lnSpc>
            </a:pPr>
          </a:p>
          <a:p>
            <a:pPr algn="ctr">
              <a:lnSpc>
                <a:spcPts val="4059"/>
              </a:lnSpc>
            </a:pPr>
            <a:r>
              <a:rPr lang="en-US" sz="2799" spc="419">
                <a:solidFill>
                  <a:srgbClr val="F4D314"/>
                </a:solidFill>
                <a:latin typeface="Muli"/>
                <a:ea typeface="Muli"/>
                <a:cs typeface="Muli"/>
                <a:sym typeface="Muli"/>
              </a:rPr>
              <a:t>KAVALI ANUSHA</a:t>
            </a:r>
          </a:p>
          <a:p>
            <a:pPr algn="ctr">
              <a:lnSpc>
                <a:spcPts val="4059"/>
              </a:lnSpc>
            </a:pPr>
          </a:p>
          <a:p>
            <a:pPr algn="ctr">
              <a:lnSpc>
                <a:spcPts val="4059"/>
              </a:lnSpc>
            </a:pPr>
            <a:r>
              <a:rPr lang="en-US" sz="2799" spc="419">
                <a:solidFill>
                  <a:srgbClr val="F4D314"/>
                </a:solidFill>
                <a:latin typeface="Muli"/>
                <a:ea typeface="Muli"/>
                <a:cs typeface="Muli"/>
                <a:sym typeface="Muli"/>
              </a:rPr>
              <a:t>KIRAN SHINDE</a:t>
            </a:r>
          </a:p>
          <a:p>
            <a:pPr algn="ctr">
              <a:lnSpc>
                <a:spcPts val="4059"/>
              </a:lnSpc>
            </a:pPr>
          </a:p>
          <a:p>
            <a:pPr algn="ctr">
              <a:lnSpc>
                <a:spcPts val="4059"/>
              </a:lnSpc>
            </a:pPr>
            <a:r>
              <a:rPr lang="en-US" sz="2799" spc="419">
                <a:solidFill>
                  <a:srgbClr val="F4D314"/>
                </a:solidFill>
                <a:latin typeface="Muli"/>
                <a:ea typeface="Muli"/>
                <a:cs typeface="Muli"/>
                <a:sym typeface="Muli"/>
              </a:rPr>
              <a:t>SAYALI SANKET MANE</a:t>
            </a:r>
          </a:p>
          <a:p>
            <a:pPr algn="r">
              <a:lnSpc>
                <a:spcPts val="4059"/>
              </a:lnSpc>
            </a:pPr>
          </a:p>
        </p:txBody>
      </p:sp>
      <p:sp>
        <p:nvSpPr>
          <p:cNvPr name="TextBox 4" id="4"/>
          <p:cNvSpPr txBox="true"/>
          <p:nvPr/>
        </p:nvSpPr>
        <p:spPr>
          <a:xfrm rot="0">
            <a:off x="5453603" y="809393"/>
            <a:ext cx="7380793" cy="1217143"/>
          </a:xfrm>
          <a:prstGeom prst="rect">
            <a:avLst/>
          </a:prstGeom>
        </p:spPr>
        <p:txBody>
          <a:bodyPr anchor="t" rtlCol="false" tIns="0" lIns="0" bIns="0" rIns="0">
            <a:spAutoFit/>
          </a:bodyPr>
          <a:lstStyle/>
          <a:p>
            <a:pPr algn="l">
              <a:lnSpc>
                <a:spcPts val="9413"/>
              </a:lnSpc>
            </a:pPr>
            <a:r>
              <a:rPr lang="en-US" sz="8185">
                <a:solidFill>
                  <a:srgbClr val="FFFFFF"/>
                </a:solidFill>
                <a:latin typeface="League Gothic"/>
                <a:ea typeface="League Gothic"/>
                <a:cs typeface="League Gothic"/>
                <a:sym typeface="League Gothic"/>
              </a:rPr>
              <a:t>PROJECT CONTRIBUTORS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21368" b="-34532"/>
            </a:stretch>
          </a:blipFill>
        </p:spPr>
      </p:sp>
      <p:sp>
        <p:nvSpPr>
          <p:cNvPr name="TextBox 3" id="3"/>
          <p:cNvSpPr txBox="true"/>
          <p:nvPr/>
        </p:nvSpPr>
        <p:spPr>
          <a:xfrm rot="0">
            <a:off x="7123105" y="1398916"/>
            <a:ext cx="4041791" cy="835759"/>
          </a:xfrm>
          <a:prstGeom prst="rect">
            <a:avLst/>
          </a:prstGeom>
        </p:spPr>
        <p:txBody>
          <a:bodyPr anchor="t" rtlCol="false" tIns="0" lIns="0" bIns="0" rIns="0">
            <a:spAutoFit/>
          </a:bodyPr>
          <a:lstStyle/>
          <a:p>
            <a:pPr algn="l">
              <a:lnSpc>
                <a:spcPts val="6459"/>
              </a:lnSpc>
            </a:pPr>
            <a:r>
              <a:rPr lang="en-US" sz="5617">
                <a:solidFill>
                  <a:srgbClr val="F4D314"/>
                </a:solidFill>
                <a:latin typeface="League Gothic"/>
                <a:ea typeface="League Gothic"/>
                <a:cs typeface="League Gothic"/>
                <a:sym typeface="League Gothic"/>
              </a:rPr>
              <a:t>PROJECT SUMMARY</a:t>
            </a:r>
          </a:p>
        </p:txBody>
      </p:sp>
      <p:sp>
        <p:nvSpPr>
          <p:cNvPr name="TextBox 4" id="4"/>
          <p:cNvSpPr txBox="true"/>
          <p:nvPr/>
        </p:nvSpPr>
        <p:spPr>
          <a:xfrm rot="0">
            <a:off x="3158885" y="2178745"/>
            <a:ext cx="12217881" cy="6790055"/>
          </a:xfrm>
          <a:prstGeom prst="rect">
            <a:avLst/>
          </a:prstGeom>
        </p:spPr>
        <p:txBody>
          <a:bodyPr anchor="t" rtlCol="false" tIns="0" lIns="0" bIns="0" rIns="0">
            <a:spAutoFit/>
          </a:bodyPr>
          <a:lstStyle/>
          <a:p>
            <a:pPr algn="just">
              <a:lnSpc>
                <a:spcPts val="3219"/>
              </a:lnSpc>
            </a:pPr>
          </a:p>
          <a:p>
            <a:pPr algn="just">
              <a:lnSpc>
                <a:spcPts val="3219"/>
              </a:lnSpc>
            </a:pPr>
            <a:r>
              <a:rPr lang="en-US" sz="2299" spc="59">
                <a:solidFill>
                  <a:srgbClr val="FFFFFF"/>
                </a:solidFill>
                <a:latin typeface="Muli"/>
                <a:ea typeface="Muli"/>
                <a:cs typeface="Muli"/>
                <a:sym typeface="Muli"/>
              </a:rPr>
              <a:t>Bank Analy</a:t>
            </a:r>
            <a:r>
              <a:rPr lang="en-US" sz="2299" spc="59">
                <a:solidFill>
                  <a:srgbClr val="FFFFFF"/>
                </a:solidFill>
                <a:latin typeface="Muli"/>
                <a:ea typeface="Muli"/>
                <a:cs typeface="Muli"/>
                <a:sym typeface="Muli"/>
              </a:rPr>
              <a:t>TICS IS A DATA-DRIVEN PROJECT AIMED AT MONITORING AND ANALYZING FINANCIAL TRANSACTIONS ACROSS BANK BRANCHES AND CUSTOMER SEGMENTS. IT TRACKS DEBIT AND CREDIT ACTIVITY, VISUALIZES TRANSACTION TRENDS OVER TIME, AND BREAKS DOWN PAYMENT METHODS LIKE DEBIT CARDS, CREDIT CARDS, AND NET BANKING. THE </a:t>
            </a:r>
            <a:r>
              <a:rPr lang="en-US" sz="2299" spc="59">
                <a:solidFill>
                  <a:srgbClr val="F4D314"/>
                </a:solidFill>
                <a:latin typeface="Muli"/>
                <a:ea typeface="Muli"/>
                <a:cs typeface="Muli"/>
                <a:sym typeface="Muli"/>
              </a:rPr>
              <a:t>DASHBOARD HIGHLIGHTS TOP-PERFORMING BRANCHES AND IDENTIFIES HIGH-VALUE CUSTOMERS BASED ON TRANSACTION AMOUNTS AND ACCOUNT BALANCES</a:t>
            </a:r>
            <a:r>
              <a:rPr lang="en-US" sz="2299" spc="59">
                <a:solidFill>
                  <a:srgbClr val="FFFFFF"/>
                </a:solidFill>
                <a:latin typeface="Muli"/>
                <a:ea typeface="Muli"/>
                <a:cs typeface="Muli"/>
                <a:sym typeface="Muli"/>
              </a:rPr>
              <a:t>, OFFERING A CLEAR VIEW OF OPERATIONAL PERFORMANCE AND CUSTOMER BEHAVIOR.</a:t>
            </a:r>
          </a:p>
          <a:p>
            <a:pPr algn="just">
              <a:lnSpc>
                <a:spcPts val="3219"/>
              </a:lnSpc>
            </a:pPr>
          </a:p>
          <a:p>
            <a:pPr algn="just">
              <a:lnSpc>
                <a:spcPts val="3219"/>
              </a:lnSpc>
            </a:pPr>
            <a:r>
              <a:rPr lang="en-US" sz="2299" spc="59">
                <a:solidFill>
                  <a:srgbClr val="FFFFFF"/>
                </a:solidFill>
                <a:latin typeface="Muli"/>
                <a:ea typeface="Muli"/>
                <a:cs typeface="Muli"/>
                <a:sym typeface="Muli"/>
              </a:rPr>
              <a:t>BUILT USING TOOLS LIKE </a:t>
            </a:r>
            <a:r>
              <a:rPr lang="en-US" sz="2299" spc="59">
                <a:solidFill>
                  <a:srgbClr val="F4D314"/>
                </a:solidFill>
                <a:latin typeface="Muli"/>
                <a:ea typeface="Muli"/>
                <a:cs typeface="Muli"/>
                <a:sym typeface="Muli"/>
              </a:rPr>
              <a:t>EXCEL, POWER BI, TABLEAU, SQL, AND POWER QUERY</a:t>
            </a:r>
            <a:r>
              <a:rPr lang="en-US" sz="2299" spc="59">
                <a:solidFill>
                  <a:srgbClr val="FFFFFF"/>
                </a:solidFill>
                <a:latin typeface="Muli"/>
                <a:ea typeface="Muli"/>
                <a:cs typeface="Muli"/>
                <a:sym typeface="Muli"/>
              </a:rPr>
              <a:t>, THE PROJECT INVOLVED COLLABORATIVE TEAMWORK, WEEKLY PROGRESS REVIEWS, AND FINAL PRESENTATIONS . THE INSIGHTS GENERATED HELP BANKS OPTIMIZE RESOURCE ALLOCATION, ENHANCE CUSTOMER ENGAGEMENT, AND MAKE INFORMED STRATEGIC DECISIONS.</a:t>
            </a:r>
          </a:p>
          <a:p>
            <a:pPr algn="ctr">
              <a:lnSpc>
                <a:spcPts val="321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21368" b="-34532"/>
            </a:stretch>
          </a:blipFill>
        </p:spPr>
      </p:sp>
      <p:sp>
        <p:nvSpPr>
          <p:cNvPr name="TextBox 3" id="3"/>
          <p:cNvSpPr txBox="true"/>
          <p:nvPr/>
        </p:nvSpPr>
        <p:spPr>
          <a:xfrm rot="0">
            <a:off x="1381190" y="1585218"/>
            <a:ext cx="15525620" cy="8128762"/>
          </a:xfrm>
          <a:prstGeom prst="rect">
            <a:avLst/>
          </a:prstGeom>
        </p:spPr>
        <p:txBody>
          <a:bodyPr anchor="t" rtlCol="false" tIns="0" lIns="0" bIns="0" rIns="0">
            <a:spAutoFit/>
          </a:bodyPr>
          <a:lstStyle/>
          <a:p>
            <a:pPr algn="just" marL="496569" indent="-248284" lvl="1">
              <a:lnSpc>
                <a:spcPts val="3403"/>
              </a:lnSpc>
              <a:buFont typeface="Arial"/>
              <a:buChar char="•"/>
            </a:pPr>
            <a:r>
              <a:rPr lang="en-US" sz="2299" spc="59">
                <a:solidFill>
                  <a:srgbClr val="F4D314"/>
                </a:solidFill>
                <a:latin typeface="Muli"/>
                <a:ea typeface="Muli"/>
                <a:cs typeface="Muli"/>
                <a:sym typeface="Muli"/>
              </a:rPr>
              <a:t>TOTAL LO</a:t>
            </a:r>
            <a:r>
              <a:rPr lang="en-US" sz="2299" spc="59">
                <a:solidFill>
                  <a:srgbClr val="F4D314"/>
                </a:solidFill>
                <a:latin typeface="Muli"/>
                <a:ea typeface="Muli"/>
                <a:cs typeface="Muli"/>
                <a:sym typeface="Muli"/>
              </a:rPr>
              <a:t>an Amount Funded:</a:t>
            </a:r>
            <a:r>
              <a:rPr lang="en-US" sz="2299" spc="59">
                <a:solidFill>
                  <a:srgbClr val="FFFFFF"/>
                </a:solidFill>
                <a:latin typeface="Muli"/>
                <a:ea typeface="Muli"/>
                <a:cs typeface="Muli"/>
                <a:sym typeface="Muli"/>
              </a:rPr>
              <a:t> Mea</a:t>
            </a:r>
            <a:r>
              <a:rPr lang="en-US" sz="2299" spc="59">
                <a:solidFill>
                  <a:srgbClr val="FFFFFF"/>
                </a:solidFill>
                <a:latin typeface="Muli"/>
                <a:ea typeface="Muli"/>
                <a:cs typeface="Muli"/>
                <a:sym typeface="Muli"/>
              </a:rPr>
              <a:t>SURES THE TOTAL VALUE OF LOANS DISBURSED.</a:t>
            </a:r>
          </a:p>
          <a:p>
            <a:pPr algn="just" marL="496569" indent="-248284" lvl="1">
              <a:lnSpc>
                <a:spcPts val="3403"/>
              </a:lnSpc>
              <a:buFont typeface="Arial"/>
              <a:buChar char="•"/>
            </a:pPr>
            <a:r>
              <a:rPr lang="en-US" sz="2299" spc="59">
                <a:solidFill>
                  <a:srgbClr val="F4D314"/>
                </a:solidFill>
                <a:latin typeface="Muli"/>
                <a:ea typeface="Muli"/>
                <a:cs typeface="Muli"/>
                <a:sym typeface="Muli"/>
              </a:rPr>
              <a:t>TOTAL LOANS:</a:t>
            </a:r>
            <a:r>
              <a:rPr lang="en-US" sz="2299" spc="59">
                <a:solidFill>
                  <a:srgbClr val="FFFFFF"/>
                </a:solidFill>
                <a:latin typeface="Muli"/>
                <a:ea typeface="Muli"/>
                <a:cs typeface="Muli"/>
                <a:sym typeface="Muli"/>
              </a:rPr>
              <a:t> TRACKS THE NUMBER OF LOANS ISSUED.</a:t>
            </a:r>
          </a:p>
          <a:p>
            <a:pPr algn="just" marL="496569" indent="-248284" lvl="1">
              <a:lnSpc>
                <a:spcPts val="3403"/>
              </a:lnSpc>
              <a:buFont typeface="Arial"/>
              <a:buChar char="•"/>
            </a:pPr>
            <a:r>
              <a:rPr lang="en-US" sz="2299" spc="59">
                <a:solidFill>
                  <a:srgbClr val="F4D314"/>
                </a:solidFill>
                <a:latin typeface="Muli"/>
                <a:ea typeface="Muli"/>
                <a:cs typeface="Muli"/>
                <a:sym typeface="Muli"/>
              </a:rPr>
              <a:t>TOTAL COLLECTION:</a:t>
            </a:r>
            <a:r>
              <a:rPr lang="en-US" sz="2299" spc="59">
                <a:solidFill>
                  <a:srgbClr val="FFFFFF"/>
                </a:solidFill>
                <a:latin typeface="Muli"/>
                <a:ea typeface="Muli"/>
                <a:cs typeface="Muli"/>
                <a:sym typeface="Muli"/>
              </a:rPr>
              <a:t> REFLECTS REPAYMENT PERFORMANCE, INCLUDING PRINCIPAL AND INTEREST.</a:t>
            </a:r>
          </a:p>
          <a:p>
            <a:pPr algn="just" marL="496569" indent="-248284" lvl="1">
              <a:lnSpc>
                <a:spcPts val="3403"/>
              </a:lnSpc>
              <a:buFont typeface="Arial"/>
              <a:buChar char="•"/>
            </a:pPr>
            <a:r>
              <a:rPr lang="en-US" sz="2299" spc="59">
                <a:solidFill>
                  <a:srgbClr val="F4D314"/>
                </a:solidFill>
                <a:latin typeface="Muli"/>
                <a:ea typeface="Muli"/>
                <a:cs typeface="Muli"/>
                <a:sym typeface="Muli"/>
              </a:rPr>
              <a:t>TOTAL INTEREST:</a:t>
            </a:r>
            <a:r>
              <a:rPr lang="en-US" sz="2299" spc="59">
                <a:solidFill>
                  <a:srgbClr val="FFFFFF"/>
                </a:solidFill>
                <a:latin typeface="Muli"/>
                <a:ea typeface="Muli"/>
                <a:cs typeface="Muli"/>
                <a:sym typeface="Muli"/>
              </a:rPr>
              <a:t> CAPTURES REVENUE FROM INTEREST FEES.</a:t>
            </a:r>
          </a:p>
          <a:p>
            <a:pPr algn="just" marL="496569" indent="-248284" lvl="1">
              <a:lnSpc>
                <a:spcPts val="3403"/>
              </a:lnSpc>
              <a:buFont typeface="Arial"/>
              <a:buChar char="•"/>
            </a:pPr>
            <a:r>
              <a:rPr lang="en-US" sz="2299" spc="59">
                <a:solidFill>
                  <a:srgbClr val="F4D314"/>
                </a:solidFill>
                <a:latin typeface="Muli"/>
                <a:ea typeface="Muli"/>
                <a:cs typeface="Muli"/>
                <a:sym typeface="Muli"/>
              </a:rPr>
              <a:t>BRANCH-WISE PERFORMANCE: </a:t>
            </a:r>
            <a:r>
              <a:rPr lang="en-US" sz="2299" spc="59">
                <a:solidFill>
                  <a:srgbClr val="FFFFFF"/>
                </a:solidFill>
                <a:latin typeface="Muli"/>
                <a:ea typeface="Muli"/>
                <a:cs typeface="Muli"/>
                <a:sym typeface="Muli"/>
              </a:rPr>
              <a:t>ANALYZES REVENUE (INTEREST, FEES, TOTAL) BY BRANCH.</a:t>
            </a:r>
          </a:p>
          <a:p>
            <a:pPr algn="just" marL="496569" indent="-248284" lvl="1">
              <a:lnSpc>
                <a:spcPts val="3403"/>
              </a:lnSpc>
              <a:buFont typeface="Arial"/>
              <a:buChar char="•"/>
            </a:pPr>
            <a:r>
              <a:rPr lang="en-US" sz="2299" spc="59">
                <a:solidFill>
                  <a:srgbClr val="F4D314"/>
                </a:solidFill>
                <a:latin typeface="Muli"/>
                <a:ea typeface="Muli"/>
                <a:cs typeface="Muli"/>
                <a:sym typeface="Muli"/>
              </a:rPr>
              <a:t>STATE-WISE LOAN:</a:t>
            </a:r>
            <a:r>
              <a:rPr lang="en-US" sz="2299" spc="59">
                <a:solidFill>
                  <a:srgbClr val="FFFFFF"/>
                </a:solidFill>
                <a:latin typeface="Muli"/>
                <a:ea typeface="Muli"/>
                <a:cs typeface="Muli"/>
                <a:sym typeface="Muli"/>
              </a:rPr>
              <a:t> SHOWS GEOGRAPHIC DISTRIBUTION OF LOANS.</a:t>
            </a:r>
          </a:p>
          <a:p>
            <a:pPr algn="just" marL="496569" indent="-248284" lvl="1">
              <a:lnSpc>
                <a:spcPts val="3403"/>
              </a:lnSpc>
              <a:buFont typeface="Arial"/>
              <a:buChar char="•"/>
            </a:pPr>
            <a:r>
              <a:rPr lang="en-US" sz="2299" spc="59">
                <a:solidFill>
                  <a:srgbClr val="F4D314"/>
                </a:solidFill>
                <a:latin typeface="Muli"/>
                <a:ea typeface="Muli"/>
                <a:cs typeface="Muli"/>
                <a:sym typeface="Muli"/>
              </a:rPr>
              <a:t>RELIGION-WISE LOAN:</a:t>
            </a:r>
            <a:r>
              <a:rPr lang="en-US" sz="2299" spc="59">
                <a:solidFill>
                  <a:srgbClr val="FFFFFF"/>
                </a:solidFill>
                <a:latin typeface="Muli"/>
                <a:ea typeface="Muli"/>
                <a:cs typeface="Muli"/>
                <a:sym typeface="Muli"/>
              </a:rPr>
              <a:t> MONITORS LOAN DISTRIBUTION ACROSS RELIGIOUS DEMOGRAPHICS.</a:t>
            </a:r>
          </a:p>
          <a:p>
            <a:pPr algn="just" marL="496569" indent="-248284" lvl="1">
              <a:lnSpc>
                <a:spcPts val="3403"/>
              </a:lnSpc>
              <a:buFont typeface="Arial"/>
              <a:buChar char="•"/>
            </a:pPr>
            <a:r>
              <a:rPr lang="en-US" sz="2299" spc="59">
                <a:solidFill>
                  <a:srgbClr val="F4D314"/>
                </a:solidFill>
                <a:latin typeface="Muli"/>
                <a:ea typeface="Muli"/>
                <a:cs typeface="Muli"/>
                <a:sym typeface="Muli"/>
              </a:rPr>
              <a:t>PRODUCT TYPE LOAN-WISE:</a:t>
            </a:r>
            <a:r>
              <a:rPr lang="en-US" sz="2299" spc="59">
                <a:solidFill>
                  <a:srgbClr val="FFFFFF"/>
                </a:solidFill>
                <a:latin typeface="Muli"/>
                <a:ea typeface="Muli"/>
                <a:cs typeface="Muli"/>
                <a:sym typeface="Muli"/>
              </a:rPr>
              <a:t> CATEGORIZES LO</a:t>
            </a:r>
            <a:r>
              <a:rPr lang="en-US" sz="2299" spc="59">
                <a:solidFill>
                  <a:srgbClr val="FFFFFF"/>
                </a:solidFill>
                <a:latin typeface="Muli"/>
                <a:ea typeface="Muli"/>
                <a:cs typeface="Muli"/>
                <a:sym typeface="Muli"/>
              </a:rPr>
              <a:t>ANS BY PRODUCT TYPES (E.G., PERSONAL, AUTO).</a:t>
            </a:r>
          </a:p>
          <a:p>
            <a:pPr algn="just" marL="496569" indent="-248284" lvl="1">
              <a:lnSpc>
                <a:spcPts val="3403"/>
              </a:lnSpc>
              <a:buFont typeface="Arial"/>
              <a:buChar char="•"/>
            </a:pPr>
            <a:r>
              <a:rPr lang="en-US" sz="2299" spc="59">
                <a:solidFill>
                  <a:srgbClr val="F4D314"/>
                </a:solidFill>
                <a:latin typeface="Muli"/>
                <a:ea typeface="Muli"/>
                <a:cs typeface="Muli"/>
                <a:sym typeface="Muli"/>
              </a:rPr>
              <a:t>DISBURSEMENT TREND:</a:t>
            </a:r>
            <a:r>
              <a:rPr lang="en-US" sz="2299" spc="59">
                <a:solidFill>
                  <a:srgbClr val="FFFFFF"/>
                </a:solidFill>
                <a:latin typeface="Muli"/>
                <a:ea typeface="Muli"/>
                <a:cs typeface="Muli"/>
                <a:sym typeface="Muli"/>
              </a:rPr>
              <a:t> TRACKS CHANGES IN LOAN DISBURSEMENTS OVER TIME.</a:t>
            </a:r>
          </a:p>
          <a:p>
            <a:pPr algn="just" marL="496569" indent="-248284" lvl="1">
              <a:lnSpc>
                <a:spcPts val="3403"/>
              </a:lnSpc>
              <a:buFont typeface="Arial"/>
              <a:buChar char="•"/>
            </a:pPr>
            <a:r>
              <a:rPr lang="en-US" sz="2299" spc="59">
                <a:solidFill>
                  <a:srgbClr val="F4D314"/>
                </a:solidFill>
                <a:latin typeface="Muli"/>
                <a:ea typeface="Muli"/>
                <a:cs typeface="Muli"/>
                <a:sym typeface="Muli"/>
              </a:rPr>
              <a:t>GRADE-WISE LOAN: </a:t>
            </a:r>
            <a:r>
              <a:rPr lang="en-US" sz="2299" spc="59">
                <a:solidFill>
                  <a:srgbClr val="FFFFFF"/>
                </a:solidFill>
                <a:latin typeface="Muli"/>
                <a:ea typeface="Muli"/>
                <a:cs typeface="Muli"/>
                <a:sym typeface="Muli"/>
              </a:rPr>
              <a:t>ASSESSES PORTFOLIO RISK BY BORROWER CREDIT GRADES.</a:t>
            </a:r>
          </a:p>
          <a:p>
            <a:pPr algn="just" marL="496569" indent="-248284" lvl="1">
              <a:lnSpc>
                <a:spcPts val="3403"/>
              </a:lnSpc>
              <a:buFont typeface="Arial"/>
              <a:buChar char="•"/>
            </a:pPr>
            <a:r>
              <a:rPr lang="en-US" sz="2299" spc="59">
                <a:solidFill>
                  <a:srgbClr val="F4D314"/>
                </a:solidFill>
                <a:latin typeface="Muli"/>
                <a:ea typeface="Muli"/>
                <a:cs typeface="Muli"/>
                <a:sym typeface="Muli"/>
              </a:rPr>
              <a:t>DEFAULT LOAN COUNT: </a:t>
            </a:r>
            <a:r>
              <a:rPr lang="en-US" sz="2299" spc="59">
                <a:solidFill>
                  <a:srgbClr val="FFFFFF"/>
                </a:solidFill>
                <a:latin typeface="Muli"/>
                <a:ea typeface="Muli"/>
                <a:cs typeface="Muli"/>
                <a:sym typeface="Muli"/>
              </a:rPr>
              <a:t>COUNTS LOANS</a:t>
            </a:r>
            <a:r>
              <a:rPr lang="en-US" sz="2299" spc="59">
                <a:solidFill>
                  <a:srgbClr val="FFFFFF"/>
                </a:solidFill>
                <a:latin typeface="Muli"/>
                <a:ea typeface="Muli"/>
                <a:cs typeface="Muli"/>
                <a:sym typeface="Muli"/>
              </a:rPr>
              <a:t> IN DEFAULT.</a:t>
            </a:r>
          </a:p>
          <a:p>
            <a:pPr algn="just" marL="496569" indent="-248284" lvl="1">
              <a:lnSpc>
                <a:spcPts val="3403"/>
              </a:lnSpc>
              <a:buFont typeface="Arial"/>
              <a:buChar char="•"/>
            </a:pPr>
            <a:r>
              <a:rPr lang="en-US" sz="2299" spc="59">
                <a:solidFill>
                  <a:srgbClr val="F4D314"/>
                </a:solidFill>
                <a:latin typeface="Muli"/>
                <a:ea typeface="Muli"/>
                <a:cs typeface="Muli"/>
                <a:sym typeface="Muli"/>
              </a:rPr>
              <a:t>DELINQUENT CLIENT COUNT:</a:t>
            </a:r>
            <a:r>
              <a:rPr lang="en-US" sz="2299" spc="59">
                <a:solidFill>
                  <a:srgbClr val="FFFFFF"/>
                </a:solidFill>
                <a:latin typeface="Muli"/>
                <a:ea typeface="Muli"/>
                <a:cs typeface="Muli"/>
                <a:sym typeface="Muli"/>
              </a:rPr>
              <a:t> TRACKS BORROWERS WITH MISSED PAYMENTS.</a:t>
            </a:r>
          </a:p>
          <a:p>
            <a:pPr algn="just" marL="496569" indent="-248284" lvl="1">
              <a:lnSpc>
                <a:spcPts val="3403"/>
              </a:lnSpc>
              <a:buFont typeface="Arial"/>
              <a:buChar char="•"/>
            </a:pPr>
            <a:r>
              <a:rPr lang="en-US" sz="2299" spc="59">
                <a:solidFill>
                  <a:srgbClr val="F4D314"/>
                </a:solidFill>
                <a:latin typeface="Muli"/>
                <a:ea typeface="Muli"/>
                <a:cs typeface="Muli"/>
                <a:sym typeface="Muli"/>
              </a:rPr>
              <a:t>DELINQUENT LOAN RATE:</a:t>
            </a:r>
            <a:r>
              <a:rPr lang="en-US" sz="2299" spc="59">
                <a:solidFill>
                  <a:srgbClr val="FFFFFF"/>
                </a:solidFill>
                <a:latin typeface="Muli"/>
                <a:ea typeface="Muli"/>
                <a:cs typeface="Muli"/>
                <a:sym typeface="Muli"/>
              </a:rPr>
              <a:t> PERCENTAGE OF LOANS OVERDUE IN</a:t>
            </a:r>
            <a:r>
              <a:rPr lang="en-US" sz="2299" spc="59">
                <a:solidFill>
                  <a:srgbClr val="FFFFFF"/>
                </a:solidFill>
                <a:latin typeface="Muli"/>
                <a:ea typeface="Muli"/>
                <a:cs typeface="Muli"/>
                <a:sym typeface="Muli"/>
              </a:rPr>
              <a:t> THE PORTFOLIO.</a:t>
            </a:r>
          </a:p>
          <a:p>
            <a:pPr algn="just" marL="496569" indent="-248284" lvl="1">
              <a:lnSpc>
                <a:spcPts val="3403"/>
              </a:lnSpc>
              <a:buFont typeface="Arial"/>
              <a:buChar char="•"/>
            </a:pPr>
            <a:r>
              <a:rPr lang="en-US" sz="2299" spc="59">
                <a:solidFill>
                  <a:srgbClr val="F4D314"/>
                </a:solidFill>
                <a:latin typeface="Muli"/>
                <a:ea typeface="Muli"/>
                <a:cs typeface="Muli"/>
                <a:sym typeface="Muli"/>
              </a:rPr>
              <a:t>DEFAULT LOAN RATE:</a:t>
            </a:r>
            <a:r>
              <a:rPr lang="en-US" sz="2299" spc="59">
                <a:solidFill>
                  <a:srgbClr val="FFFFFF"/>
                </a:solidFill>
                <a:latin typeface="Muli"/>
                <a:ea typeface="Muli"/>
                <a:cs typeface="Muli"/>
                <a:sym typeface="Muli"/>
              </a:rPr>
              <a:t> PROPORTION OF DEFAULTED LOANS TO THE TOTAL PORTFOLIO.</a:t>
            </a:r>
          </a:p>
          <a:p>
            <a:pPr algn="just" marL="496569" indent="-248284" lvl="1">
              <a:lnSpc>
                <a:spcPts val="3403"/>
              </a:lnSpc>
              <a:buFont typeface="Arial"/>
              <a:buChar char="•"/>
            </a:pPr>
            <a:r>
              <a:rPr lang="en-US" sz="2299" spc="59">
                <a:solidFill>
                  <a:srgbClr val="F4D314"/>
                </a:solidFill>
                <a:latin typeface="Muli"/>
                <a:ea typeface="Muli"/>
                <a:cs typeface="Muli"/>
                <a:sym typeface="Muli"/>
              </a:rPr>
              <a:t>LOAN STATUS-WISE LOAN:</a:t>
            </a:r>
            <a:r>
              <a:rPr lang="en-US" sz="2299" spc="59">
                <a:solidFill>
                  <a:srgbClr val="FFFFFF"/>
                </a:solidFill>
                <a:latin typeface="Muli"/>
                <a:ea typeface="Muli"/>
                <a:cs typeface="Muli"/>
                <a:sym typeface="Muli"/>
              </a:rPr>
              <a:t> BREAKS DOWN LOANS BY STATUS (ACTIVE, DELINQUENT, CLOSED).</a:t>
            </a:r>
          </a:p>
          <a:p>
            <a:pPr algn="just" marL="496569" indent="-248284" lvl="1">
              <a:lnSpc>
                <a:spcPts val="3403"/>
              </a:lnSpc>
              <a:buFont typeface="Arial"/>
              <a:buChar char="•"/>
            </a:pPr>
            <a:r>
              <a:rPr lang="en-US" sz="2299" spc="59">
                <a:solidFill>
                  <a:srgbClr val="F4D314"/>
                </a:solidFill>
                <a:latin typeface="Muli"/>
                <a:ea typeface="Muli"/>
                <a:cs typeface="Muli"/>
                <a:sym typeface="Muli"/>
              </a:rPr>
              <a:t>AGE GROUP-WISE LOAN:</a:t>
            </a:r>
            <a:r>
              <a:rPr lang="en-US" sz="2299" spc="59">
                <a:solidFill>
                  <a:srgbClr val="FFFFFF"/>
                </a:solidFill>
                <a:latin typeface="Muli"/>
                <a:ea typeface="Muli"/>
                <a:cs typeface="Muli"/>
                <a:sym typeface="Muli"/>
              </a:rPr>
              <a:t> CATEGORIZES LOANS BY BORROWERS’ AGE GROUPS.</a:t>
            </a:r>
          </a:p>
          <a:p>
            <a:pPr algn="just" marL="496569" indent="-248284" lvl="1">
              <a:lnSpc>
                <a:spcPts val="3403"/>
              </a:lnSpc>
              <a:buFont typeface="Arial"/>
              <a:buChar char="•"/>
            </a:pPr>
            <a:r>
              <a:rPr lang="en-US" sz="2299" spc="59">
                <a:solidFill>
                  <a:srgbClr val="F4D314"/>
                </a:solidFill>
                <a:latin typeface="Muli"/>
                <a:ea typeface="Muli"/>
                <a:cs typeface="Muli"/>
                <a:sym typeface="Muli"/>
              </a:rPr>
              <a:t>LOAN MATURITY: </a:t>
            </a:r>
            <a:r>
              <a:rPr lang="en-US" sz="2299" spc="59">
                <a:solidFill>
                  <a:srgbClr val="FFFFFF"/>
                </a:solidFill>
                <a:latin typeface="Muli"/>
                <a:ea typeface="Muli"/>
                <a:cs typeface="Muli"/>
                <a:sym typeface="Muli"/>
              </a:rPr>
              <a:t>TRACKS THE TIMELINE UNTIL FULL REPAYMENT.</a:t>
            </a:r>
          </a:p>
          <a:p>
            <a:pPr algn="just" marL="496569" indent="-248284" lvl="1">
              <a:lnSpc>
                <a:spcPts val="3403"/>
              </a:lnSpc>
              <a:buFont typeface="Arial"/>
              <a:buChar char="•"/>
            </a:pPr>
            <a:r>
              <a:rPr lang="en-US" sz="2299" spc="59">
                <a:solidFill>
                  <a:srgbClr val="F4D314"/>
                </a:solidFill>
                <a:latin typeface="Muli"/>
                <a:ea typeface="Muli"/>
                <a:cs typeface="Muli"/>
                <a:sym typeface="Muli"/>
              </a:rPr>
              <a:t>NO VERIFIED LOANS:</a:t>
            </a:r>
            <a:r>
              <a:rPr lang="en-US" sz="2299" spc="59">
                <a:solidFill>
                  <a:srgbClr val="FFFFFF"/>
                </a:solidFill>
                <a:latin typeface="Muli"/>
                <a:ea typeface="Muli"/>
                <a:cs typeface="Muli"/>
                <a:sym typeface="Muli"/>
              </a:rPr>
              <a:t> IDENTIFIES LOANS WITHOUT PROPER VERIFICATION.</a:t>
            </a:r>
          </a:p>
          <a:p>
            <a:pPr algn="just">
              <a:lnSpc>
                <a:spcPts val="3403"/>
              </a:lnSpc>
            </a:pPr>
          </a:p>
        </p:txBody>
      </p:sp>
      <p:sp>
        <p:nvSpPr>
          <p:cNvPr name="TextBox 4" id="4"/>
          <p:cNvSpPr txBox="true"/>
          <p:nvPr/>
        </p:nvSpPr>
        <p:spPr>
          <a:xfrm rot="0">
            <a:off x="5739098" y="490016"/>
            <a:ext cx="5611709" cy="835759"/>
          </a:xfrm>
          <a:prstGeom prst="rect">
            <a:avLst/>
          </a:prstGeom>
        </p:spPr>
        <p:txBody>
          <a:bodyPr anchor="t" rtlCol="false" tIns="0" lIns="0" bIns="0" rIns="0">
            <a:spAutoFit/>
          </a:bodyPr>
          <a:lstStyle/>
          <a:p>
            <a:pPr algn="l">
              <a:lnSpc>
                <a:spcPts val="6459"/>
              </a:lnSpc>
            </a:pPr>
            <a:r>
              <a:rPr lang="en-US" sz="5617">
                <a:solidFill>
                  <a:srgbClr val="F4D314"/>
                </a:solidFill>
                <a:latin typeface="League Gothic"/>
                <a:ea typeface="League Gothic"/>
                <a:cs typeface="League Gothic"/>
                <a:sym typeface="League Gothic"/>
              </a:rPr>
              <a:t>BANK DASHBOARD KPI LIST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TextBox 3" id="3"/>
          <p:cNvSpPr txBox="true"/>
          <p:nvPr/>
        </p:nvSpPr>
        <p:spPr>
          <a:xfrm rot="0">
            <a:off x="1381190" y="2117344"/>
            <a:ext cx="15525620" cy="5985637"/>
          </a:xfrm>
          <a:prstGeom prst="rect">
            <a:avLst/>
          </a:prstGeom>
        </p:spPr>
        <p:txBody>
          <a:bodyPr anchor="t" rtlCol="false" tIns="0" lIns="0" bIns="0" rIns="0">
            <a:spAutoFit/>
          </a:bodyPr>
          <a:lstStyle/>
          <a:p>
            <a:pPr algn="l" marL="496569" indent="-248284" lvl="1">
              <a:lnSpc>
                <a:spcPts val="3403"/>
              </a:lnSpc>
              <a:buFont typeface="Arial"/>
              <a:buChar char="•"/>
            </a:pPr>
            <a:r>
              <a:rPr lang="en-US" sz="2299" spc="59">
                <a:solidFill>
                  <a:srgbClr val="F4D314"/>
                </a:solidFill>
                <a:latin typeface="Muli"/>
                <a:ea typeface="Muli"/>
                <a:cs typeface="Muli"/>
                <a:sym typeface="Muli"/>
              </a:rPr>
              <a:t>TOTAL CREDIT</a:t>
            </a:r>
            <a:r>
              <a:rPr lang="en-US" sz="2299" spc="59">
                <a:solidFill>
                  <a:srgbClr val="F4D314"/>
                </a:solidFill>
                <a:latin typeface="Muli"/>
                <a:ea typeface="Muli"/>
                <a:cs typeface="Muli"/>
                <a:sym typeface="Muli"/>
              </a:rPr>
              <a:t> Amount :</a:t>
            </a:r>
            <a:r>
              <a:rPr lang="en-US" sz="2299" spc="59">
                <a:solidFill>
                  <a:srgbClr val="F4D314"/>
                </a:solidFill>
                <a:latin typeface="Muli"/>
                <a:ea typeface="Muli"/>
                <a:cs typeface="Muli"/>
                <a:sym typeface="Muli"/>
              </a:rPr>
              <a:t> </a:t>
            </a:r>
            <a:r>
              <a:rPr lang="en-US" sz="2299" spc="59">
                <a:solidFill>
                  <a:srgbClr val="FFFFFF"/>
                </a:solidFill>
                <a:latin typeface="Muli"/>
                <a:ea typeface="Muli"/>
                <a:cs typeface="Muli"/>
                <a:sym typeface="Muli"/>
              </a:rPr>
              <a:t>Mea</a:t>
            </a:r>
            <a:r>
              <a:rPr lang="en-US" sz="2299" spc="59">
                <a:solidFill>
                  <a:srgbClr val="FFFFFF"/>
                </a:solidFill>
                <a:latin typeface="Muli"/>
                <a:ea typeface="Muli"/>
                <a:cs typeface="Muli"/>
                <a:sym typeface="Muli"/>
              </a:rPr>
              <a:t>SURES THE TOTAL AMOUNT OF DEPOSITS OR CREDITS, WHICH CAN BE COMPARED AGAINST TOTAL WITHDRAWALS.</a:t>
            </a:r>
          </a:p>
          <a:p>
            <a:pPr algn="l" marL="496569" indent="-248284" lvl="1">
              <a:lnSpc>
                <a:spcPts val="3403"/>
              </a:lnSpc>
              <a:buFont typeface="Arial"/>
              <a:buChar char="•"/>
            </a:pPr>
            <a:r>
              <a:rPr lang="en-US" sz="2299" spc="59">
                <a:solidFill>
                  <a:srgbClr val="F4D314"/>
                </a:solidFill>
                <a:latin typeface="Muli"/>
                <a:ea typeface="Muli"/>
                <a:cs typeface="Muli"/>
                <a:sym typeface="Muli"/>
              </a:rPr>
              <a:t>TOTAL DEBI</a:t>
            </a:r>
            <a:r>
              <a:rPr lang="en-US" sz="2299" spc="59">
                <a:solidFill>
                  <a:srgbClr val="F4D314"/>
                </a:solidFill>
                <a:latin typeface="Muli"/>
                <a:ea typeface="Muli"/>
                <a:cs typeface="Muli"/>
                <a:sym typeface="Muli"/>
              </a:rPr>
              <a:t>T AMOUNT : </a:t>
            </a:r>
            <a:r>
              <a:rPr lang="en-US" sz="2299" spc="59">
                <a:solidFill>
                  <a:srgbClr val="FFFFFF"/>
                </a:solidFill>
                <a:latin typeface="Muli"/>
                <a:ea typeface="Muli"/>
                <a:cs typeface="Muli"/>
                <a:sym typeface="Muli"/>
              </a:rPr>
              <a:t>MEASURES THE TOTAL AMOUNT OF WITHDRAWALS OR DEBIT.</a:t>
            </a:r>
          </a:p>
          <a:p>
            <a:pPr algn="l" marL="496569" indent="-248284" lvl="1">
              <a:lnSpc>
                <a:spcPts val="3403"/>
              </a:lnSpc>
              <a:buFont typeface="Arial"/>
              <a:buChar char="•"/>
            </a:pPr>
            <a:r>
              <a:rPr lang="en-US" sz="2299" spc="59">
                <a:solidFill>
                  <a:srgbClr val="F4D314"/>
                </a:solidFill>
                <a:latin typeface="Muli"/>
                <a:ea typeface="Muli"/>
                <a:cs typeface="Muli"/>
                <a:sym typeface="Muli"/>
              </a:rPr>
              <a:t> CREDIT TO DEBIT R</a:t>
            </a:r>
            <a:r>
              <a:rPr lang="en-US" sz="2299" spc="59">
                <a:solidFill>
                  <a:srgbClr val="F4D314"/>
                </a:solidFill>
                <a:latin typeface="Muli"/>
                <a:ea typeface="Muli"/>
                <a:cs typeface="Muli"/>
                <a:sym typeface="Muli"/>
              </a:rPr>
              <a:t>ATIO :</a:t>
            </a:r>
            <a:r>
              <a:rPr lang="en-US" sz="2299" spc="59">
                <a:solidFill>
                  <a:srgbClr val="F4D314"/>
                </a:solidFill>
                <a:latin typeface="Muli"/>
                <a:ea typeface="Muli"/>
                <a:cs typeface="Muli"/>
                <a:sym typeface="Muli"/>
              </a:rPr>
              <a:t> </a:t>
            </a:r>
            <a:r>
              <a:rPr lang="en-US" sz="2299" spc="59">
                <a:solidFill>
                  <a:srgbClr val="FFFFFF"/>
                </a:solidFill>
                <a:latin typeface="Muli"/>
                <a:ea typeface="Muli"/>
                <a:cs typeface="Muli"/>
                <a:sym typeface="Muli"/>
              </a:rPr>
              <a:t>SHOWS THE RATIO OF CREDITS TO DEBITS, HELPING TO UNDERSTAND WHETHER THE BANK IS RECEIVING MORE DEPOSITS THAN WITHDRAWAL.</a:t>
            </a:r>
          </a:p>
          <a:p>
            <a:pPr algn="l" marL="496569" indent="-248284" lvl="1">
              <a:lnSpc>
                <a:spcPts val="3403"/>
              </a:lnSpc>
              <a:buFont typeface="Arial"/>
              <a:buChar char="•"/>
            </a:pPr>
            <a:r>
              <a:rPr lang="en-US" sz="2299" spc="59">
                <a:solidFill>
                  <a:srgbClr val="F4D314"/>
                </a:solidFill>
                <a:latin typeface="Muli"/>
                <a:ea typeface="Muli"/>
                <a:cs typeface="Muli"/>
                <a:sym typeface="Muli"/>
              </a:rPr>
              <a:t> NET TRANSACTION AMOUNT : </a:t>
            </a:r>
            <a:r>
              <a:rPr lang="en-US" sz="2299" spc="59">
                <a:solidFill>
                  <a:srgbClr val="FFFFFF"/>
                </a:solidFill>
                <a:latin typeface="Muli"/>
                <a:ea typeface="Muli"/>
                <a:cs typeface="Muli"/>
                <a:sym typeface="Muli"/>
              </a:rPr>
              <a:t>MEASURES THE NET CASH FLOW (POSITIVE OR NEGATIVE) FOR THE BANK OVER A PERIOD.</a:t>
            </a:r>
          </a:p>
          <a:p>
            <a:pPr algn="l" marL="496569" indent="-248284" lvl="1">
              <a:lnSpc>
                <a:spcPts val="3403"/>
              </a:lnSpc>
              <a:buFont typeface="Arial"/>
              <a:buChar char="•"/>
            </a:pPr>
            <a:r>
              <a:rPr lang="en-US" sz="2299" spc="59">
                <a:solidFill>
                  <a:srgbClr val="F4D314"/>
                </a:solidFill>
                <a:latin typeface="Muli"/>
                <a:ea typeface="Muli"/>
                <a:cs typeface="Muli"/>
                <a:sym typeface="Muli"/>
              </a:rPr>
              <a:t>ACCOUNT ACTIVITY RATE : </a:t>
            </a:r>
            <a:r>
              <a:rPr lang="en-US" sz="2299" spc="59">
                <a:solidFill>
                  <a:srgbClr val="FFFFFF"/>
                </a:solidFill>
                <a:latin typeface="Muli"/>
                <a:ea typeface="Muli"/>
                <a:cs typeface="Muli"/>
                <a:sym typeface="Muli"/>
              </a:rPr>
              <a:t>INDICATES HOW ACTIVE A CUSTOMER IS IN RELATION TO THEIR ACCOUNT BALANCE.</a:t>
            </a:r>
          </a:p>
          <a:p>
            <a:pPr algn="l" marL="496569" indent="-248284" lvl="1">
              <a:lnSpc>
                <a:spcPts val="3403"/>
              </a:lnSpc>
              <a:buFont typeface="Arial"/>
              <a:buChar char="•"/>
            </a:pPr>
            <a:r>
              <a:rPr lang="en-US" sz="2299" spc="59">
                <a:solidFill>
                  <a:srgbClr val="F4D314"/>
                </a:solidFill>
                <a:latin typeface="Muli"/>
                <a:ea typeface="Muli"/>
                <a:cs typeface="Muli"/>
                <a:sym typeface="Muli"/>
              </a:rPr>
              <a:t>TRANSACTIONS PER DAY/WE</a:t>
            </a:r>
            <a:r>
              <a:rPr lang="en-US" sz="2299" spc="59">
                <a:solidFill>
                  <a:srgbClr val="F4D314"/>
                </a:solidFill>
                <a:latin typeface="Muli"/>
                <a:ea typeface="Muli"/>
                <a:cs typeface="Muli"/>
                <a:sym typeface="Muli"/>
              </a:rPr>
              <a:t>EK/MONTH : </a:t>
            </a:r>
            <a:r>
              <a:rPr lang="en-US" sz="2299" spc="59">
                <a:solidFill>
                  <a:srgbClr val="FFFFFF"/>
                </a:solidFill>
                <a:latin typeface="Muli"/>
                <a:ea typeface="Muli"/>
                <a:cs typeface="Muli"/>
                <a:sym typeface="Muli"/>
              </a:rPr>
              <a:t>IDENTIFIES TRANSACTION VOLUME TRENDS OVER TIME, HELPING TO DETECT PERIODS OF HIGH OR LOW ACTIVITY.</a:t>
            </a:r>
          </a:p>
          <a:p>
            <a:pPr algn="l" marL="496569" indent="-248284" lvl="1">
              <a:lnSpc>
                <a:spcPts val="3403"/>
              </a:lnSpc>
              <a:buFont typeface="Arial"/>
              <a:buChar char="•"/>
            </a:pPr>
            <a:r>
              <a:rPr lang="en-US" sz="2299" spc="59">
                <a:solidFill>
                  <a:srgbClr val="F4D314"/>
                </a:solidFill>
                <a:latin typeface="Muli"/>
                <a:ea typeface="Muli"/>
                <a:cs typeface="Muli"/>
                <a:sym typeface="Muli"/>
              </a:rPr>
              <a:t>TOTAL</a:t>
            </a:r>
            <a:r>
              <a:rPr lang="en-US" sz="2299" spc="59">
                <a:solidFill>
                  <a:srgbClr val="F4D314"/>
                </a:solidFill>
                <a:latin typeface="Muli"/>
                <a:ea typeface="Muli"/>
                <a:cs typeface="Muli"/>
                <a:sym typeface="Muli"/>
              </a:rPr>
              <a:t> TRANS</a:t>
            </a:r>
            <a:r>
              <a:rPr lang="en-US" sz="2299" spc="59">
                <a:solidFill>
                  <a:srgbClr val="F4D314"/>
                </a:solidFill>
                <a:latin typeface="Muli"/>
                <a:ea typeface="Muli"/>
                <a:cs typeface="Muli"/>
                <a:sym typeface="Muli"/>
              </a:rPr>
              <a:t>ACTION AMOUNT BY BRANCH :</a:t>
            </a:r>
            <a:r>
              <a:rPr lang="en-US" sz="2299" spc="59">
                <a:solidFill>
                  <a:srgbClr val="F4D314"/>
                </a:solidFill>
                <a:latin typeface="Muli"/>
                <a:ea typeface="Muli"/>
                <a:cs typeface="Muli"/>
                <a:sym typeface="Muli"/>
              </a:rPr>
              <a:t> </a:t>
            </a:r>
            <a:r>
              <a:rPr lang="en-US" sz="2299" spc="59">
                <a:solidFill>
                  <a:srgbClr val="FFFFFF"/>
                </a:solidFill>
                <a:latin typeface="Muli"/>
                <a:ea typeface="Muli"/>
                <a:cs typeface="Muli"/>
                <a:sym typeface="Muli"/>
              </a:rPr>
              <a:t>MEASURES THE TOTAL TRANSACTION VOLUME PER BRANCH, HELPING TO COMPARE BRANCH PERFORMANCE</a:t>
            </a:r>
          </a:p>
          <a:p>
            <a:pPr algn="l">
              <a:lnSpc>
                <a:spcPts val="3403"/>
              </a:lnSpc>
            </a:pPr>
          </a:p>
        </p:txBody>
      </p:sp>
      <p:sp>
        <p:nvSpPr>
          <p:cNvPr name="TextBox 4" id="4"/>
          <p:cNvSpPr txBox="true"/>
          <p:nvPr/>
        </p:nvSpPr>
        <p:spPr>
          <a:xfrm rot="0">
            <a:off x="5088408" y="769802"/>
            <a:ext cx="8111184" cy="835759"/>
          </a:xfrm>
          <a:prstGeom prst="rect">
            <a:avLst/>
          </a:prstGeom>
        </p:spPr>
        <p:txBody>
          <a:bodyPr anchor="t" rtlCol="false" tIns="0" lIns="0" bIns="0" rIns="0">
            <a:spAutoFit/>
          </a:bodyPr>
          <a:lstStyle/>
          <a:p>
            <a:pPr algn="l">
              <a:lnSpc>
                <a:spcPts val="6459"/>
              </a:lnSpc>
            </a:pPr>
            <a:r>
              <a:rPr lang="en-US" sz="5617">
                <a:solidFill>
                  <a:srgbClr val="F4D314"/>
                </a:solidFill>
                <a:latin typeface="League Gothic"/>
                <a:ea typeface="League Gothic"/>
                <a:cs typeface="League Gothic"/>
                <a:sym typeface="League Gothic"/>
              </a:rPr>
              <a:t>DEBIT AND CREDIT DASHBOARD KPI LIST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218972" y="2200487"/>
            <a:ext cx="15850057" cy="6881191"/>
          </a:xfrm>
          <a:custGeom>
            <a:avLst/>
            <a:gdLst/>
            <a:ahLst/>
            <a:cxnLst/>
            <a:rect r="r" b="b" t="t" l="l"/>
            <a:pathLst>
              <a:path h="6881191" w="15850057">
                <a:moveTo>
                  <a:pt x="0" y="0"/>
                </a:moveTo>
                <a:lnTo>
                  <a:pt x="15850056" y="0"/>
                </a:lnTo>
                <a:lnTo>
                  <a:pt x="15850056" y="6881191"/>
                </a:lnTo>
                <a:lnTo>
                  <a:pt x="0" y="6881191"/>
                </a:lnTo>
                <a:lnTo>
                  <a:pt x="0" y="0"/>
                </a:lnTo>
                <a:close/>
              </a:path>
            </a:pathLst>
          </a:custGeom>
          <a:blipFill>
            <a:blip r:embed="rId3"/>
            <a:stretch>
              <a:fillRect l="0" t="0" r="0" b="-990"/>
            </a:stretch>
          </a:blipFill>
        </p:spPr>
      </p:sp>
      <p:sp>
        <p:nvSpPr>
          <p:cNvPr name="TextBox 4" id="4"/>
          <p:cNvSpPr txBox="true"/>
          <p:nvPr/>
        </p:nvSpPr>
        <p:spPr>
          <a:xfrm rot="0">
            <a:off x="7381315" y="1047750"/>
            <a:ext cx="3525370" cy="835759"/>
          </a:xfrm>
          <a:prstGeom prst="rect">
            <a:avLst/>
          </a:prstGeom>
        </p:spPr>
        <p:txBody>
          <a:bodyPr anchor="t" rtlCol="false" tIns="0" lIns="0" bIns="0" rIns="0">
            <a:spAutoFit/>
          </a:bodyPr>
          <a:lstStyle/>
          <a:p>
            <a:pPr algn="l">
              <a:lnSpc>
                <a:spcPts val="6459"/>
              </a:lnSpc>
            </a:pPr>
            <a:r>
              <a:rPr lang="en-US" sz="5617">
                <a:solidFill>
                  <a:srgbClr val="F4D314"/>
                </a:solidFill>
                <a:latin typeface="League Gothic"/>
                <a:ea typeface="League Gothic"/>
                <a:cs typeface="League Gothic"/>
                <a:sym typeface="League Gothic"/>
              </a:rPr>
              <a:t> EXCEL DASHBOAD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2289535" y="1172469"/>
            <a:ext cx="13369333" cy="7942062"/>
          </a:xfrm>
          <a:custGeom>
            <a:avLst/>
            <a:gdLst/>
            <a:ahLst/>
            <a:cxnLst/>
            <a:rect r="r" b="b" t="t" l="l"/>
            <a:pathLst>
              <a:path h="7942062" w="13369333">
                <a:moveTo>
                  <a:pt x="0" y="0"/>
                </a:moveTo>
                <a:lnTo>
                  <a:pt x="13369333" y="0"/>
                </a:lnTo>
                <a:lnTo>
                  <a:pt x="13369333" y="7942062"/>
                </a:lnTo>
                <a:lnTo>
                  <a:pt x="0" y="7942062"/>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6895880" y="267611"/>
            <a:ext cx="4496241" cy="835759"/>
          </a:xfrm>
          <a:prstGeom prst="rect">
            <a:avLst/>
          </a:prstGeom>
        </p:spPr>
        <p:txBody>
          <a:bodyPr anchor="t" rtlCol="false" tIns="0" lIns="0" bIns="0" rIns="0">
            <a:spAutoFit/>
          </a:bodyPr>
          <a:lstStyle/>
          <a:p>
            <a:pPr algn="l">
              <a:lnSpc>
                <a:spcPts val="6459"/>
              </a:lnSpc>
            </a:pPr>
            <a:r>
              <a:rPr lang="en-US" sz="5617">
                <a:solidFill>
                  <a:srgbClr val="F4D314"/>
                </a:solidFill>
                <a:latin typeface="League Gothic"/>
                <a:ea typeface="League Gothic"/>
                <a:cs typeface="League Gothic"/>
                <a:sym typeface="League Gothic"/>
              </a:rPr>
              <a:t>POWER BI DASHBOARD</a:t>
            </a:r>
          </a:p>
        </p:txBody>
      </p:sp>
      <p:sp>
        <p:nvSpPr>
          <p:cNvPr name="Freeform 4" id="4"/>
          <p:cNvSpPr/>
          <p:nvPr/>
        </p:nvSpPr>
        <p:spPr>
          <a:xfrm flipH="false" flipV="false" rot="0">
            <a:off x="1428771" y="1160520"/>
            <a:ext cx="15430458" cy="8610694"/>
          </a:xfrm>
          <a:custGeom>
            <a:avLst/>
            <a:gdLst/>
            <a:ahLst/>
            <a:cxnLst/>
            <a:rect r="r" b="b" t="t" l="l"/>
            <a:pathLst>
              <a:path h="8610694" w="15430458">
                <a:moveTo>
                  <a:pt x="0" y="0"/>
                </a:moveTo>
                <a:lnTo>
                  <a:pt x="15430458" y="0"/>
                </a:lnTo>
                <a:lnTo>
                  <a:pt x="15430458" y="8610694"/>
                </a:lnTo>
                <a:lnTo>
                  <a:pt x="0" y="8610694"/>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2221200" y="1196343"/>
            <a:ext cx="13845600" cy="7894314"/>
          </a:xfrm>
          <a:custGeom>
            <a:avLst/>
            <a:gdLst/>
            <a:ahLst/>
            <a:cxnLst/>
            <a:rect r="r" b="b" t="t" l="l"/>
            <a:pathLst>
              <a:path h="7894314" w="13845600">
                <a:moveTo>
                  <a:pt x="0" y="0"/>
                </a:moveTo>
                <a:lnTo>
                  <a:pt x="13845600" y="0"/>
                </a:lnTo>
                <a:lnTo>
                  <a:pt x="13845600" y="7894314"/>
                </a:lnTo>
                <a:lnTo>
                  <a:pt x="0" y="7894314"/>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DAG3jXo9_Mc</dc:identifier>
  <dcterms:modified xsi:type="dcterms:W3CDTF">2011-08-01T06:04:30Z</dcterms:modified>
  <cp:revision>1</cp:revision>
  <dc:title>Black and White Simple Professional Data Analysis Presentation</dc:title>
</cp:coreProperties>
</file>

<file path=docProps/thumbnail.jpeg>
</file>